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1" r:id="rId2"/>
    <p:sldId id="453" r:id="rId3"/>
    <p:sldId id="468" r:id="rId4"/>
    <p:sldId id="493" r:id="rId5"/>
    <p:sldId id="489" r:id="rId6"/>
    <p:sldId id="471" r:id="rId7"/>
    <p:sldId id="472" r:id="rId8"/>
    <p:sldId id="491" r:id="rId9"/>
    <p:sldId id="492" r:id="rId10"/>
    <p:sldId id="474" r:id="rId11"/>
    <p:sldId id="479" r:id="rId12"/>
    <p:sldId id="476" r:id="rId13"/>
    <p:sldId id="481" r:id="rId14"/>
    <p:sldId id="490" r:id="rId15"/>
    <p:sldId id="482" r:id="rId16"/>
    <p:sldId id="483" r:id="rId17"/>
    <p:sldId id="484" r:id="rId18"/>
    <p:sldId id="485" r:id="rId19"/>
    <p:sldId id="486" r:id="rId20"/>
    <p:sldId id="488" r:id="rId21"/>
    <p:sldId id="342" r:id="rId22"/>
  </p:sldIdLst>
  <p:sldSz cx="12195175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0A3"/>
    <a:srgbClr val="FFFFFF"/>
    <a:srgbClr val="1557AE"/>
    <a:srgbClr val="0070C0"/>
    <a:srgbClr val="E7E8EA"/>
    <a:srgbClr val="5E78A1"/>
    <a:srgbClr val="2D32FD"/>
    <a:srgbClr val="9BBB59"/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4" autoAdjust="0"/>
    <p:restoredTop sz="94660"/>
  </p:normalViewPr>
  <p:slideViewPr>
    <p:cSldViewPr showGuides="1">
      <p:cViewPr varScale="1">
        <p:scale>
          <a:sx n="83" d="100"/>
          <a:sy n="83" d="100"/>
        </p:scale>
        <p:origin x="120" y="174"/>
      </p:cViewPr>
      <p:guideLst>
        <p:guide orient="horz" pos="431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136"/>
    </p:cViewPr>
  </p:sorterViewPr>
  <p:notesViewPr>
    <p:cSldViewPr>
      <p:cViewPr varScale="1">
        <p:scale>
          <a:sx n="80" d="100"/>
          <a:sy n="80" d="100"/>
        </p:scale>
        <p:origin x="181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B9B5-4141-4A9B-9B4C-01F6A5CD28EC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4A333-EF34-4B17-AA92-1BE9756CB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50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4FFA8-7E0C-4803-A4C6-3DDD6AB6E33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D64D-B72C-4FF8-85BB-4AA899BC1D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0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0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9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7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3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1557AE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557AE"/>
              </a:buClr>
              <a:buFont typeface="Wingdings" panose="05000000000000000000" pitchFamily="2" charset="2"/>
              <a:buChar char="n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800100" indent="-342900">
              <a:buClr>
                <a:srgbClr val="1557AE"/>
              </a:buClr>
              <a:buFont typeface="Wingdings" panose="05000000000000000000" pitchFamily="2" charset="2"/>
              <a:buChar char="n"/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buClr>
                <a:srgbClr val="1557AE"/>
              </a:buClr>
              <a:buFont typeface="Wingdings" panose="05000000000000000000" pitchFamily="2" charset="2"/>
              <a:buChar char="n"/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buClr>
                <a:srgbClr val="1557AE"/>
              </a:buClr>
              <a:buFont typeface="Wingdings" panose="05000000000000000000" pitchFamily="2" charset="2"/>
              <a:buChar char="n"/>
              <a:defRPr/>
            </a:lvl4pPr>
            <a:lvl5pPr marL="2057400" indent="-228600">
              <a:buClr>
                <a:srgbClr val="1557AE"/>
              </a:buClr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5" y="6093296"/>
            <a:ext cx="3352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2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1557AE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600" b="1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 marL="342900" indent="-342900">
              <a:defRPr lang="zh-CN" altLang="en-US" sz="2400" kern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>
              <a:defRPr lang="zh-CN" altLang="en-US" sz="2000" kern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>
              <a:defRPr lang="zh-CN" altLang="en-US" sz="1800" kern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/>
              <a:t>单击此处编辑母版文本样式</a:t>
            </a:r>
          </a:p>
          <a:p>
            <a:pPr marL="800100" lvl="1" indent="-342900" algn="l" defTabSz="914400" rtl="0" eaLnBrk="1" latinLnBrk="0" hangingPunct="1"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/>
              <a:t>第二级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3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9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24BF-67B8-48BD-9ABF-36DACBACC99B}" type="datetimeFigureOut">
              <a:rPr lang="zh-CN" altLang="en-US" smtClean="0"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2878" y="2"/>
            <a:ext cx="1884180" cy="941847"/>
          </a:xfrm>
          <a:custGeom>
            <a:avLst/>
            <a:gdLst>
              <a:gd name="connsiteX0" fmla="*/ 0 w 1413135"/>
              <a:gd name="connsiteY0" fmla="*/ 0 h 706385"/>
              <a:gd name="connsiteX1" fmla="*/ 1413135 w 1413135"/>
              <a:gd name="connsiteY1" fmla="*/ 0 h 706385"/>
              <a:gd name="connsiteX2" fmla="*/ 690511 w 1413135"/>
              <a:gd name="connsiteY2" fmla="*/ 706385 h 706385"/>
              <a:gd name="connsiteX3" fmla="*/ 0 w 1413135"/>
              <a:gd name="connsiteY3" fmla="*/ 0 h 7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35" h="706385">
                <a:moveTo>
                  <a:pt x="0" y="0"/>
                </a:moveTo>
                <a:lnTo>
                  <a:pt x="1413135" y="0"/>
                </a:lnTo>
                <a:lnTo>
                  <a:pt x="690511" y="7063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0651" y="1"/>
            <a:ext cx="3421345" cy="4098851"/>
          </a:xfrm>
          <a:custGeom>
            <a:avLst/>
            <a:gdLst>
              <a:gd name="connsiteX0" fmla="*/ 468300 w 2566009"/>
              <a:gd name="connsiteY0" fmla="*/ 0 h 3074138"/>
              <a:gd name="connsiteX1" fmla="*/ 2566009 w 2566009"/>
              <a:gd name="connsiteY1" fmla="*/ 0 h 3074138"/>
              <a:gd name="connsiteX2" fmla="*/ 2566009 w 2566009"/>
              <a:gd name="connsiteY2" fmla="*/ 3065886 h 3074138"/>
              <a:gd name="connsiteX3" fmla="*/ 2557567 w 2566009"/>
              <a:gd name="connsiteY3" fmla="*/ 3074138 h 3074138"/>
              <a:gd name="connsiteX4" fmla="*/ 0 w 2566009"/>
              <a:gd name="connsiteY4" fmla="*/ 457776 h 3074138"/>
              <a:gd name="connsiteX5" fmla="*/ 468300 w 2566009"/>
              <a:gd name="connsiteY5" fmla="*/ 0 h 307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009" h="3074138">
                <a:moveTo>
                  <a:pt x="468300" y="0"/>
                </a:moveTo>
                <a:lnTo>
                  <a:pt x="2566009" y="0"/>
                </a:lnTo>
                <a:lnTo>
                  <a:pt x="2566009" y="3065886"/>
                </a:lnTo>
                <a:lnTo>
                  <a:pt x="2557567" y="3074138"/>
                </a:lnTo>
                <a:lnTo>
                  <a:pt x="0" y="457776"/>
                </a:lnTo>
                <a:lnTo>
                  <a:pt x="468300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0504" y="126573"/>
            <a:ext cx="1831411" cy="1832569"/>
          </a:xfrm>
          <a:custGeom>
            <a:avLst/>
            <a:gdLst>
              <a:gd name="connsiteX0" fmla="*/ 675477 w 1373558"/>
              <a:gd name="connsiteY0" fmla="*/ 0 h 1374427"/>
              <a:gd name="connsiteX1" fmla="*/ 1373558 w 1373558"/>
              <a:gd name="connsiteY1" fmla="*/ 714129 h 1374427"/>
              <a:gd name="connsiteX2" fmla="*/ 698081 w 1373558"/>
              <a:gd name="connsiteY2" fmla="*/ 1374427 h 1374427"/>
              <a:gd name="connsiteX3" fmla="*/ 0 w 1373558"/>
              <a:gd name="connsiteY3" fmla="*/ 660298 h 1374427"/>
              <a:gd name="connsiteX4" fmla="*/ 675477 w 1373558"/>
              <a:gd name="connsiteY4" fmla="*/ 0 h 137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558" h="1374427">
                <a:moveTo>
                  <a:pt x="675477" y="0"/>
                </a:moveTo>
                <a:lnTo>
                  <a:pt x="1373558" y="714129"/>
                </a:lnTo>
                <a:lnTo>
                  <a:pt x="698081" y="1374427"/>
                </a:lnTo>
                <a:lnTo>
                  <a:pt x="0" y="660298"/>
                </a:lnTo>
                <a:lnTo>
                  <a:pt x="675477" y="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7042" y="752478"/>
            <a:ext cx="2708668" cy="2708668"/>
          </a:xfrm>
          <a:custGeom>
            <a:avLst/>
            <a:gdLst>
              <a:gd name="connsiteX0" fmla="*/ 1027293 w 2031501"/>
              <a:gd name="connsiteY0" fmla="*/ 0 h 2031501"/>
              <a:gd name="connsiteX1" fmla="*/ 2031501 w 2031501"/>
              <a:gd name="connsiteY1" fmla="*/ 1027293 h 2031501"/>
              <a:gd name="connsiteX2" fmla="*/ 1004208 w 2031501"/>
              <a:gd name="connsiteY2" fmla="*/ 2031501 h 2031501"/>
              <a:gd name="connsiteX3" fmla="*/ 0 w 2031501"/>
              <a:gd name="connsiteY3" fmla="*/ 1004208 h 2031501"/>
              <a:gd name="connsiteX4" fmla="*/ 1027293 w 2031501"/>
              <a:gd name="connsiteY4" fmla="*/ 0 h 203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01" h="2031501">
                <a:moveTo>
                  <a:pt x="1027293" y="0"/>
                </a:moveTo>
                <a:lnTo>
                  <a:pt x="2031501" y="1027293"/>
                </a:lnTo>
                <a:lnTo>
                  <a:pt x="1004208" y="2031501"/>
                </a:lnTo>
                <a:lnTo>
                  <a:pt x="0" y="1004208"/>
                </a:lnTo>
                <a:lnTo>
                  <a:pt x="1027293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782" y="1102126"/>
            <a:ext cx="827703" cy="827703"/>
          </a:xfrm>
          <a:custGeom>
            <a:avLst/>
            <a:gdLst>
              <a:gd name="connsiteX0" fmla="*/ 313915 w 620777"/>
              <a:gd name="connsiteY0" fmla="*/ 0 h 620777"/>
              <a:gd name="connsiteX1" fmla="*/ 620777 w 620777"/>
              <a:gd name="connsiteY1" fmla="*/ 313915 h 620777"/>
              <a:gd name="connsiteX2" fmla="*/ 306861 w 620777"/>
              <a:gd name="connsiteY2" fmla="*/ 620777 h 620777"/>
              <a:gd name="connsiteX3" fmla="*/ 0 w 620777"/>
              <a:gd name="connsiteY3" fmla="*/ 306861 h 620777"/>
              <a:gd name="connsiteX4" fmla="*/ 313915 w 620777"/>
              <a:gd name="connsiteY4" fmla="*/ 0 h 6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77" h="620777">
                <a:moveTo>
                  <a:pt x="313915" y="0"/>
                </a:moveTo>
                <a:lnTo>
                  <a:pt x="620777" y="313915"/>
                </a:lnTo>
                <a:lnTo>
                  <a:pt x="306861" y="620777"/>
                </a:lnTo>
                <a:lnTo>
                  <a:pt x="0" y="306861"/>
                </a:lnTo>
                <a:lnTo>
                  <a:pt x="313915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 rot="2685974">
            <a:off x="10376571" y="2520100"/>
            <a:ext cx="1219200" cy="1219200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 rot="2685974">
            <a:off x="8722562" y="3231980"/>
            <a:ext cx="438704" cy="438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 rot="2657183">
            <a:off x="7184718" y="1788738"/>
            <a:ext cx="642029" cy="542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 rot="2685974">
            <a:off x="6048599" y="1340051"/>
            <a:ext cx="340936" cy="34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/>
        </p:nvSpPr>
        <p:spPr>
          <a:xfrm rot="2685974">
            <a:off x="6019563" y="738468"/>
            <a:ext cx="165275" cy="1652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 rot="2685974">
            <a:off x="12267216" y="3630956"/>
            <a:ext cx="165275" cy="1652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矩形 19"/>
          <p:cNvSpPr/>
          <p:nvPr/>
        </p:nvSpPr>
        <p:spPr>
          <a:xfrm rot="2731766">
            <a:off x="7502217" y="2462356"/>
            <a:ext cx="1057708" cy="10725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/>
          <p:cNvSpPr/>
          <p:nvPr/>
        </p:nvSpPr>
        <p:spPr>
          <a:xfrm rot="2685974">
            <a:off x="6948683" y="3184033"/>
            <a:ext cx="438704" cy="438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21"/>
          <p:cNvSpPr/>
          <p:nvPr/>
        </p:nvSpPr>
        <p:spPr>
          <a:xfrm rot="2685974">
            <a:off x="6562710" y="3320747"/>
            <a:ext cx="165275" cy="1652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任意多边形 22"/>
          <p:cNvSpPr/>
          <p:nvPr/>
        </p:nvSpPr>
        <p:spPr>
          <a:xfrm rot="2680233">
            <a:off x="6744018" y="4872236"/>
            <a:ext cx="7191213" cy="6332337"/>
          </a:xfrm>
          <a:custGeom>
            <a:avLst/>
            <a:gdLst>
              <a:gd name="connsiteX0" fmla="*/ 0 w 5393410"/>
              <a:gd name="connsiteY0" fmla="*/ 0 h 4749253"/>
              <a:gd name="connsiteX1" fmla="*/ 4406292 w 5393410"/>
              <a:gd name="connsiteY1" fmla="*/ 0 h 4749253"/>
              <a:gd name="connsiteX2" fmla="*/ 5393410 w 5393410"/>
              <a:gd name="connsiteY2" fmla="*/ 998536 h 4749253"/>
              <a:gd name="connsiteX3" fmla="*/ 1599309 w 5393410"/>
              <a:gd name="connsiteY3" fmla="*/ 4749253 h 4749253"/>
              <a:gd name="connsiteX4" fmla="*/ 0 w 5393410"/>
              <a:gd name="connsiteY4" fmla="*/ 4749253 h 47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410" h="4749253">
                <a:moveTo>
                  <a:pt x="0" y="0"/>
                </a:moveTo>
                <a:lnTo>
                  <a:pt x="4406292" y="0"/>
                </a:lnTo>
                <a:lnTo>
                  <a:pt x="5393410" y="998536"/>
                </a:lnTo>
                <a:lnTo>
                  <a:pt x="1599309" y="4749253"/>
                </a:lnTo>
                <a:lnTo>
                  <a:pt x="0" y="4749253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557A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003066" y="3597144"/>
            <a:ext cx="4183523" cy="408309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31589" y="3637361"/>
            <a:ext cx="4073316" cy="4091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9195" y="7739065"/>
            <a:ext cx="4183523" cy="408309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4926" y="3897439"/>
            <a:ext cx="89289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7" b="1" dirty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教工个人信息中心</a:t>
            </a:r>
            <a:r>
              <a:rPr lang="zh-CN" altLang="en-US" sz="4267" b="1" dirty="0" smtClean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</a:t>
            </a:r>
            <a:endParaRPr lang="zh-CN" altLang="en-US" sz="4267" b="1" dirty="0">
              <a:solidFill>
                <a:srgbClr val="15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33923" y="4833540"/>
            <a:ext cx="77798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33924" y="4814186"/>
            <a:ext cx="5502103" cy="4800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rgbClr val="15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21103" y="4816398"/>
            <a:ext cx="1829347" cy="42056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zh-CN" altLang="en-US" sz="2133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信息化建设处</a:t>
            </a:r>
            <a:endParaRPr lang="zh-CN" altLang="en-US" sz="213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23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00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6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15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65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/>
      <p:bldP spid="31" grpId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教职工个人信息中心填报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两种填报方式</a:t>
            </a:r>
            <a:endParaRPr lang="en-US" altLang="zh-CN" dirty="0" smtClean="0"/>
          </a:p>
          <a:p>
            <a:pPr lvl="1"/>
            <a:r>
              <a:rPr lang="zh-CN" altLang="en-US" dirty="0"/>
              <a:t>系统填报</a:t>
            </a:r>
          </a:p>
          <a:p>
            <a:pPr lvl="1"/>
            <a:r>
              <a:rPr lang="en-US" altLang="zh-CN" dirty="0" smtClean="0"/>
              <a:t>Excel</a:t>
            </a:r>
            <a:r>
              <a:rPr lang="zh-CN" altLang="en-US" dirty="0" smtClean="0"/>
              <a:t>表导入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67" y="2924944"/>
            <a:ext cx="5573241" cy="30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系统填报</a:t>
            </a:r>
            <a:endParaRPr lang="zh-CN" altLang="en-US" dirty="0"/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2816"/>
            <a:ext cx="10975975" cy="3848329"/>
          </a:xfrm>
        </p:spPr>
      </p:pic>
      <p:grpSp>
        <p:nvGrpSpPr>
          <p:cNvPr id="26" name="组合 25"/>
          <p:cNvGrpSpPr/>
          <p:nvPr/>
        </p:nvGrpSpPr>
        <p:grpSpPr>
          <a:xfrm>
            <a:off x="9013153" y="3172326"/>
            <a:ext cx="2052986" cy="1408802"/>
            <a:chOff x="9013153" y="3172326"/>
            <a:chExt cx="2052986" cy="1408802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9409955" y="3501008"/>
              <a:ext cx="1656184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9013153" y="3172326"/>
              <a:ext cx="703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编辑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120378" y="3084404"/>
            <a:ext cx="1267175" cy="1352708"/>
            <a:chOff x="10120378" y="3084404"/>
            <a:chExt cx="1267175" cy="1352708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10670095" y="3356992"/>
              <a:ext cx="717458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0120378" y="3084404"/>
              <a:ext cx="703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删除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89076" y="3212976"/>
            <a:ext cx="1311523" cy="1987354"/>
            <a:chOff x="1489076" y="3212976"/>
            <a:chExt cx="1311523" cy="1987354"/>
          </a:xfrm>
        </p:grpSpPr>
        <p:cxnSp>
          <p:nvCxnSpPr>
            <p:cNvPr id="18" name="直接箭头连接符 17"/>
            <p:cNvCxnSpPr/>
            <p:nvPr/>
          </p:nvCxnSpPr>
          <p:spPr>
            <a:xfrm flipH="1">
              <a:off x="1489076" y="3501008"/>
              <a:ext cx="432047" cy="16993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561083" y="3212976"/>
              <a:ext cx="1239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添加数据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8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0" cy="105871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导入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634" y="12575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1423844"/>
            <a:ext cx="10506075" cy="4762500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23" y="1660381"/>
            <a:ext cx="529529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787" y="623455"/>
            <a:ext cx="10515600" cy="55535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7" y="1268760"/>
            <a:ext cx="10225136" cy="47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4" name="TextBox 17"/>
          <p:cNvSpPr txBox="1"/>
          <p:nvPr/>
        </p:nvSpPr>
        <p:spPr>
          <a:xfrm>
            <a:off x="2857227" y="2204864"/>
            <a:ext cx="903062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>
                <a:solidFill>
                  <a:schemeClr val="tx1"/>
                </a:solidFill>
              </a:rPr>
              <a:t>填报入口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857226" y="4546358"/>
            <a:ext cx="70855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>
                <a:solidFill>
                  <a:srgbClr val="FF0000"/>
                </a:solidFill>
              </a:rPr>
              <a:t>两种审核方式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2857227" y="3284984"/>
            <a:ext cx="708558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>
                <a:solidFill>
                  <a:schemeClr val="tx1"/>
                </a:solidFill>
              </a:rPr>
              <a:t>三个填报步骤</a:t>
            </a:r>
          </a:p>
          <a:p>
            <a:endParaRPr lang="zh-CN" altLang="en-US" sz="38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两种审核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系统</a:t>
            </a:r>
            <a:r>
              <a:rPr lang="zh-CN" altLang="en-US" dirty="0" smtClean="0"/>
              <a:t>审核</a:t>
            </a:r>
            <a:endParaRPr lang="en-US" altLang="zh-CN" dirty="0"/>
          </a:p>
          <a:p>
            <a:r>
              <a:rPr lang="en-US" altLang="zh-CN" dirty="0" smtClean="0"/>
              <a:t>Excel</a:t>
            </a:r>
            <a:r>
              <a:rPr lang="zh-CN" altLang="en-US" dirty="0" smtClean="0"/>
              <a:t>导出批量审核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51" y="3063344"/>
            <a:ext cx="4911766" cy="30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系统审核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431925"/>
            <a:ext cx="10515600" cy="4824805"/>
          </a:xfrm>
        </p:spPr>
      </p:pic>
    </p:spTree>
    <p:extLst>
      <p:ext uri="{BB962C8B-B14F-4D97-AF65-F5344CB8AC3E}">
        <p14:creationId xmlns:p14="http://schemas.microsoft.com/office/powerpoint/2010/main" val="36186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选择系统管理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==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》信息审核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431925"/>
            <a:ext cx="10515600" cy="391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963" y="620688"/>
            <a:ext cx="105156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18" y="1916832"/>
            <a:ext cx="6468745" cy="43516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0963" y="2492896"/>
            <a:ext cx="360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点击【用户的姓名】可以在新标签页打开查看该用户的详细信息</a:t>
            </a:r>
            <a:br>
              <a:rPr lang="zh-CN" altLang="en-US" dirty="0">
                <a:latin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</a:rPr>
              <a:t>点击【审核】会弹出审核窗口，每条数据可选择【同意】或【不同意】，也可不审核（该条信息不消失）点击确定提交结果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7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Excel</a:t>
            </a:r>
            <a:r>
              <a:rPr lang="zh-CN" altLang="en-US" sz="2800" dirty="0"/>
              <a:t>导出批量</a:t>
            </a:r>
            <a:r>
              <a:rPr lang="zh-CN" altLang="en-US" sz="2800" dirty="0" smtClean="0"/>
              <a:t>审核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9" y="1417638"/>
            <a:ext cx="10975658" cy="4925211"/>
          </a:xfrm>
        </p:spPr>
      </p:pic>
      <p:sp>
        <p:nvSpPr>
          <p:cNvPr id="6" name="文本框 5"/>
          <p:cNvSpPr txBox="1"/>
          <p:nvPr/>
        </p:nvSpPr>
        <p:spPr>
          <a:xfrm>
            <a:off x="522985" y="1844824"/>
            <a:ext cx="1114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导出</a:t>
            </a:r>
            <a:r>
              <a:rPr lang="en-US" altLang="zh-CN" dirty="0">
                <a:latin typeface="宋体" panose="02010600030101010101" pitchFamily="2" charset="-122"/>
              </a:rPr>
              <a:t>excel</a:t>
            </a:r>
            <a:r>
              <a:rPr lang="zh-CN" altLang="en-US" dirty="0">
                <a:latin typeface="宋体" panose="02010600030101010101" pitchFamily="2" charset="-122"/>
              </a:rPr>
              <a:t>，未通过的数据整条删除，通过的数据保留，然后导入，系统会根据当前用户的权限自动打上标签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69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4" name="TextBox 17"/>
          <p:cNvSpPr txBox="1"/>
          <p:nvPr/>
        </p:nvSpPr>
        <p:spPr>
          <a:xfrm>
            <a:off x="2857227" y="2204864"/>
            <a:ext cx="903062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 smtClean="0"/>
              <a:t>填报</a:t>
            </a:r>
            <a:r>
              <a:rPr lang="zh-CN" altLang="en-US" sz="3840" dirty="0"/>
              <a:t>入口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857226" y="4546358"/>
            <a:ext cx="70855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/>
              <a:t>两种审核方式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2857227" y="3284984"/>
            <a:ext cx="708558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 smtClean="0">
                <a:solidFill>
                  <a:schemeClr val="tx1"/>
                </a:solidFill>
              </a:rPr>
              <a:t>三个</a:t>
            </a:r>
            <a:r>
              <a:rPr lang="zh-CN" altLang="en-US" sz="3840" dirty="0">
                <a:solidFill>
                  <a:schemeClr val="tx1"/>
                </a:solidFill>
              </a:rPr>
              <a:t>填报步骤</a:t>
            </a:r>
          </a:p>
          <a:p>
            <a:endParaRPr lang="zh-CN" altLang="en-US" sz="38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2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填报时间安排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787" y="2130425"/>
            <a:ext cx="10515600" cy="44340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教职工填报时间：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—24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学院审核时间：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—11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业务部门审核时间：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—11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  <a:p>
            <a:pPr marL="0" indent="0">
              <a:buNone/>
            </a:pPr>
            <a:endParaRPr lang="en-US" altLang="zh-CN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请各单位网络信息员在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日下班前提供审核人员名单）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6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2878" y="2"/>
            <a:ext cx="1884180" cy="941847"/>
          </a:xfrm>
          <a:custGeom>
            <a:avLst/>
            <a:gdLst>
              <a:gd name="connsiteX0" fmla="*/ 0 w 1413135"/>
              <a:gd name="connsiteY0" fmla="*/ 0 h 706385"/>
              <a:gd name="connsiteX1" fmla="*/ 1413135 w 1413135"/>
              <a:gd name="connsiteY1" fmla="*/ 0 h 706385"/>
              <a:gd name="connsiteX2" fmla="*/ 690511 w 1413135"/>
              <a:gd name="connsiteY2" fmla="*/ 706385 h 706385"/>
              <a:gd name="connsiteX3" fmla="*/ 0 w 1413135"/>
              <a:gd name="connsiteY3" fmla="*/ 0 h 7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35" h="706385">
                <a:moveTo>
                  <a:pt x="0" y="0"/>
                </a:moveTo>
                <a:lnTo>
                  <a:pt x="1413135" y="0"/>
                </a:lnTo>
                <a:lnTo>
                  <a:pt x="690511" y="7063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0651" y="1"/>
            <a:ext cx="3421345" cy="4098851"/>
          </a:xfrm>
          <a:custGeom>
            <a:avLst/>
            <a:gdLst>
              <a:gd name="connsiteX0" fmla="*/ 468300 w 2566009"/>
              <a:gd name="connsiteY0" fmla="*/ 0 h 3074138"/>
              <a:gd name="connsiteX1" fmla="*/ 2566009 w 2566009"/>
              <a:gd name="connsiteY1" fmla="*/ 0 h 3074138"/>
              <a:gd name="connsiteX2" fmla="*/ 2566009 w 2566009"/>
              <a:gd name="connsiteY2" fmla="*/ 3065886 h 3074138"/>
              <a:gd name="connsiteX3" fmla="*/ 2557567 w 2566009"/>
              <a:gd name="connsiteY3" fmla="*/ 3074138 h 3074138"/>
              <a:gd name="connsiteX4" fmla="*/ 0 w 2566009"/>
              <a:gd name="connsiteY4" fmla="*/ 457776 h 3074138"/>
              <a:gd name="connsiteX5" fmla="*/ 468300 w 2566009"/>
              <a:gd name="connsiteY5" fmla="*/ 0 h 307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009" h="3074138">
                <a:moveTo>
                  <a:pt x="468300" y="0"/>
                </a:moveTo>
                <a:lnTo>
                  <a:pt x="2566009" y="0"/>
                </a:lnTo>
                <a:lnTo>
                  <a:pt x="2566009" y="3065886"/>
                </a:lnTo>
                <a:lnTo>
                  <a:pt x="2557567" y="3074138"/>
                </a:lnTo>
                <a:lnTo>
                  <a:pt x="0" y="457776"/>
                </a:lnTo>
                <a:lnTo>
                  <a:pt x="468300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0504" y="126573"/>
            <a:ext cx="1831411" cy="1832569"/>
          </a:xfrm>
          <a:custGeom>
            <a:avLst/>
            <a:gdLst>
              <a:gd name="connsiteX0" fmla="*/ 675477 w 1373558"/>
              <a:gd name="connsiteY0" fmla="*/ 0 h 1374427"/>
              <a:gd name="connsiteX1" fmla="*/ 1373558 w 1373558"/>
              <a:gd name="connsiteY1" fmla="*/ 714129 h 1374427"/>
              <a:gd name="connsiteX2" fmla="*/ 698081 w 1373558"/>
              <a:gd name="connsiteY2" fmla="*/ 1374427 h 1374427"/>
              <a:gd name="connsiteX3" fmla="*/ 0 w 1373558"/>
              <a:gd name="connsiteY3" fmla="*/ 660298 h 1374427"/>
              <a:gd name="connsiteX4" fmla="*/ 675477 w 1373558"/>
              <a:gd name="connsiteY4" fmla="*/ 0 h 137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558" h="1374427">
                <a:moveTo>
                  <a:pt x="675477" y="0"/>
                </a:moveTo>
                <a:lnTo>
                  <a:pt x="1373558" y="714129"/>
                </a:lnTo>
                <a:lnTo>
                  <a:pt x="698081" y="1374427"/>
                </a:lnTo>
                <a:lnTo>
                  <a:pt x="0" y="660298"/>
                </a:lnTo>
                <a:lnTo>
                  <a:pt x="675477" y="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7042" y="752478"/>
            <a:ext cx="2708668" cy="2708668"/>
          </a:xfrm>
          <a:custGeom>
            <a:avLst/>
            <a:gdLst>
              <a:gd name="connsiteX0" fmla="*/ 1027293 w 2031501"/>
              <a:gd name="connsiteY0" fmla="*/ 0 h 2031501"/>
              <a:gd name="connsiteX1" fmla="*/ 2031501 w 2031501"/>
              <a:gd name="connsiteY1" fmla="*/ 1027293 h 2031501"/>
              <a:gd name="connsiteX2" fmla="*/ 1004208 w 2031501"/>
              <a:gd name="connsiteY2" fmla="*/ 2031501 h 2031501"/>
              <a:gd name="connsiteX3" fmla="*/ 0 w 2031501"/>
              <a:gd name="connsiteY3" fmla="*/ 1004208 h 2031501"/>
              <a:gd name="connsiteX4" fmla="*/ 1027293 w 2031501"/>
              <a:gd name="connsiteY4" fmla="*/ 0 h 203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01" h="2031501">
                <a:moveTo>
                  <a:pt x="1027293" y="0"/>
                </a:moveTo>
                <a:lnTo>
                  <a:pt x="2031501" y="1027293"/>
                </a:lnTo>
                <a:lnTo>
                  <a:pt x="1004208" y="2031501"/>
                </a:lnTo>
                <a:lnTo>
                  <a:pt x="0" y="1004208"/>
                </a:lnTo>
                <a:lnTo>
                  <a:pt x="1027293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782" y="1102126"/>
            <a:ext cx="827703" cy="827703"/>
          </a:xfrm>
          <a:custGeom>
            <a:avLst/>
            <a:gdLst>
              <a:gd name="connsiteX0" fmla="*/ 313915 w 620777"/>
              <a:gd name="connsiteY0" fmla="*/ 0 h 620777"/>
              <a:gd name="connsiteX1" fmla="*/ 620777 w 620777"/>
              <a:gd name="connsiteY1" fmla="*/ 313915 h 620777"/>
              <a:gd name="connsiteX2" fmla="*/ 306861 w 620777"/>
              <a:gd name="connsiteY2" fmla="*/ 620777 h 620777"/>
              <a:gd name="connsiteX3" fmla="*/ 0 w 620777"/>
              <a:gd name="connsiteY3" fmla="*/ 306861 h 620777"/>
              <a:gd name="connsiteX4" fmla="*/ 313915 w 620777"/>
              <a:gd name="connsiteY4" fmla="*/ 0 h 6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77" h="620777">
                <a:moveTo>
                  <a:pt x="313915" y="0"/>
                </a:moveTo>
                <a:lnTo>
                  <a:pt x="620777" y="313915"/>
                </a:lnTo>
                <a:lnTo>
                  <a:pt x="306861" y="620777"/>
                </a:lnTo>
                <a:lnTo>
                  <a:pt x="0" y="306861"/>
                </a:lnTo>
                <a:lnTo>
                  <a:pt x="313915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 rot="2685974">
            <a:off x="10376571" y="2520100"/>
            <a:ext cx="1219200" cy="1219200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 rot="2685974">
            <a:off x="8722562" y="3231980"/>
            <a:ext cx="438704" cy="438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 rot="2657183">
            <a:off x="7184718" y="1788738"/>
            <a:ext cx="642029" cy="542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 rot="2685974">
            <a:off x="6048599" y="1340051"/>
            <a:ext cx="340936" cy="34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/>
        </p:nvSpPr>
        <p:spPr>
          <a:xfrm rot="2685974">
            <a:off x="6019563" y="738468"/>
            <a:ext cx="165275" cy="1652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 rot="2685974">
            <a:off x="12267216" y="3630956"/>
            <a:ext cx="165275" cy="1652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矩形 19"/>
          <p:cNvSpPr/>
          <p:nvPr/>
        </p:nvSpPr>
        <p:spPr>
          <a:xfrm rot="2731766">
            <a:off x="7502217" y="2462356"/>
            <a:ext cx="1057708" cy="10725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/>
          <p:cNvSpPr/>
          <p:nvPr/>
        </p:nvSpPr>
        <p:spPr>
          <a:xfrm rot="2685974">
            <a:off x="6948683" y="3184033"/>
            <a:ext cx="438704" cy="438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21"/>
          <p:cNvSpPr/>
          <p:nvPr/>
        </p:nvSpPr>
        <p:spPr>
          <a:xfrm rot="2685974">
            <a:off x="6562710" y="3320747"/>
            <a:ext cx="165275" cy="1652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任意多边形 22"/>
          <p:cNvSpPr/>
          <p:nvPr/>
        </p:nvSpPr>
        <p:spPr>
          <a:xfrm rot="2680233">
            <a:off x="6744018" y="4872236"/>
            <a:ext cx="7191213" cy="6332337"/>
          </a:xfrm>
          <a:custGeom>
            <a:avLst/>
            <a:gdLst>
              <a:gd name="connsiteX0" fmla="*/ 0 w 5393410"/>
              <a:gd name="connsiteY0" fmla="*/ 0 h 4749253"/>
              <a:gd name="connsiteX1" fmla="*/ 4406292 w 5393410"/>
              <a:gd name="connsiteY1" fmla="*/ 0 h 4749253"/>
              <a:gd name="connsiteX2" fmla="*/ 5393410 w 5393410"/>
              <a:gd name="connsiteY2" fmla="*/ 998536 h 4749253"/>
              <a:gd name="connsiteX3" fmla="*/ 1599309 w 5393410"/>
              <a:gd name="connsiteY3" fmla="*/ 4749253 h 4749253"/>
              <a:gd name="connsiteX4" fmla="*/ 0 w 5393410"/>
              <a:gd name="connsiteY4" fmla="*/ 4749253 h 47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410" h="4749253">
                <a:moveTo>
                  <a:pt x="0" y="0"/>
                </a:moveTo>
                <a:lnTo>
                  <a:pt x="4406292" y="0"/>
                </a:lnTo>
                <a:lnTo>
                  <a:pt x="5393410" y="998536"/>
                </a:lnTo>
                <a:lnTo>
                  <a:pt x="1599309" y="4749253"/>
                </a:lnTo>
                <a:lnTo>
                  <a:pt x="0" y="4749253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4" name="直接连接符 23"/>
          <p:cNvCxnSpPr/>
          <p:nvPr/>
        </p:nvCxnSpPr>
        <p:spPr>
          <a:xfrm>
            <a:off x="10003066" y="3597144"/>
            <a:ext cx="4183523" cy="408309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31589" y="3637361"/>
            <a:ext cx="4073316" cy="4091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9195" y="7739065"/>
            <a:ext cx="4183523" cy="408309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4927" y="2104206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1557AE"/>
                </a:solidFill>
                <a:latin typeface="微软雅黑" pitchFamily="34" charset="-122"/>
                <a:ea typeface="微软雅黑" pitchFamily="34" charset="-122"/>
              </a:rPr>
              <a:t>谢谢</a:t>
            </a:r>
            <a:r>
              <a:rPr lang="zh-CN" altLang="en-US" sz="9600" b="1" dirty="0">
                <a:solidFill>
                  <a:srgbClr val="1557AE"/>
                </a:solidFill>
                <a:latin typeface="微软雅黑" pitchFamily="34" charset="-122"/>
                <a:ea typeface="微软雅黑" pitchFamily="34" charset="-122"/>
              </a:rPr>
              <a:t>大家</a:t>
            </a:r>
            <a:r>
              <a:rPr lang="zh-CN" altLang="en-US" sz="9600" b="1" dirty="0" smtClean="0">
                <a:solidFill>
                  <a:srgbClr val="1557AE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9600" b="1" dirty="0">
              <a:solidFill>
                <a:srgbClr val="1557A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28951" y="555481"/>
            <a:ext cx="10515600" cy="100131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填报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入口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951" y="1556792"/>
            <a:ext cx="10507893" cy="4673664"/>
            <a:chOff x="736658" y="1563649"/>
            <a:chExt cx="10507893" cy="46736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58" y="1563649"/>
              <a:ext cx="10507893" cy="467366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265939" y="2852936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1" y="332656"/>
            <a:ext cx="11070233" cy="5400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78107" y="620688"/>
            <a:ext cx="504056" cy="208049"/>
          </a:xfrm>
          <a:prstGeom prst="rect">
            <a:avLst/>
          </a:prstGeom>
          <a:solidFill>
            <a:srgbClr val="2460A3"/>
          </a:solidFill>
          <a:ln>
            <a:solidFill>
              <a:srgbClr val="246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8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4" name="TextBox 17"/>
          <p:cNvSpPr txBox="1"/>
          <p:nvPr/>
        </p:nvSpPr>
        <p:spPr>
          <a:xfrm>
            <a:off x="2857227" y="2204864"/>
            <a:ext cx="903062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>
                <a:solidFill>
                  <a:schemeClr val="tx1"/>
                </a:solidFill>
              </a:rPr>
              <a:t>填报入口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857226" y="4546358"/>
            <a:ext cx="70855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/>
              <a:t>两种审核方式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2857227" y="3284984"/>
            <a:ext cx="708558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840" dirty="0"/>
              <a:t>三个</a:t>
            </a:r>
            <a:r>
              <a:rPr lang="zh-CN" altLang="en-US" sz="3840" dirty="0" smtClean="0"/>
              <a:t>填报</a:t>
            </a:r>
            <a:r>
              <a:rPr lang="zh-CN" altLang="en-US" sz="3840" dirty="0"/>
              <a:t>环节</a:t>
            </a:r>
          </a:p>
          <a:p>
            <a:endParaRPr lang="zh-CN" altLang="en-US" sz="38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三个填报环节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人事数据确认</a:t>
            </a:r>
            <a:endParaRPr lang="en-US" altLang="zh-CN" dirty="0" smtClean="0"/>
          </a:p>
          <a:p>
            <a:r>
              <a:rPr lang="zh-CN" altLang="en-US" dirty="0" smtClean="0"/>
              <a:t>职能部门数据确认</a:t>
            </a:r>
            <a:endParaRPr lang="en-US" altLang="zh-CN" dirty="0" smtClean="0"/>
          </a:p>
          <a:p>
            <a:r>
              <a:rPr lang="zh-CN" altLang="en-US" dirty="0" smtClean="0"/>
              <a:t>教职工个人信息中心系统填报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95" y="2492896"/>
            <a:ext cx="45053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人事数据确认</a:t>
            </a:r>
            <a:endParaRPr lang="en-US" altLang="zh-CN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787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个人信息部分中的“基本信息”、“学习经历”、“工作经历”、“培训进修经历”、“年度考核结果”、“岗位情况”、“获得荣誉称号情况”数据表为人事系统数据库中自动同步的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需添加或修改数据，请按照《个人基本信息修改操作手册》修改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该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部分数据问题咨询电话：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86983383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86981806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1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职能部门</a:t>
            </a:r>
            <a:r>
              <a:rPr lang="zh-CN" altLang="en-US" dirty="0" smtClean="0"/>
              <a:t>数据确认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承担的本科教学项目情况</a:t>
            </a:r>
          </a:p>
          <a:p>
            <a:r>
              <a:rPr lang="zh-CN" altLang="en-US" dirty="0"/>
              <a:t>获得本科教学成果奖励情况</a:t>
            </a:r>
          </a:p>
          <a:p>
            <a:r>
              <a:rPr lang="zh-CN" altLang="en-US" dirty="0"/>
              <a:t>承担的研究生教学项目情况</a:t>
            </a:r>
          </a:p>
          <a:p>
            <a:r>
              <a:rPr lang="zh-CN" altLang="en-US" dirty="0"/>
              <a:t>获得研究生教学成果奖励情况</a:t>
            </a:r>
          </a:p>
          <a:p>
            <a:r>
              <a:rPr lang="zh-CN" altLang="en-US" dirty="0"/>
              <a:t>指导研究生学位论文获奖情况</a:t>
            </a: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29" y="1484784"/>
            <a:ext cx="4392488" cy="44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职能部门</a:t>
            </a:r>
            <a:r>
              <a:rPr lang="zh-CN" altLang="en-US" dirty="0" smtClean="0"/>
              <a:t>数据确认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本科生授课情况</a:t>
            </a:r>
          </a:p>
          <a:p>
            <a:r>
              <a:rPr lang="zh-CN" altLang="en-US" dirty="0"/>
              <a:t>出版本科生教材情况</a:t>
            </a:r>
          </a:p>
          <a:p>
            <a:r>
              <a:rPr lang="zh-CN" altLang="en-US" dirty="0"/>
              <a:t>指导本科生毕业设计（论文）情况</a:t>
            </a:r>
          </a:p>
          <a:p>
            <a:r>
              <a:rPr lang="zh-CN" altLang="en-US" dirty="0"/>
              <a:t>承担科研项目情况</a:t>
            </a:r>
          </a:p>
          <a:p>
            <a:r>
              <a:rPr lang="zh-CN" altLang="en-US" dirty="0"/>
              <a:t>发表科研论文情况</a:t>
            </a:r>
          </a:p>
          <a:p>
            <a:r>
              <a:rPr lang="zh-CN" altLang="en-US" dirty="0"/>
              <a:t>出版著作情况</a:t>
            </a:r>
          </a:p>
          <a:p>
            <a:r>
              <a:rPr lang="zh-CN" altLang="en-US" dirty="0"/>
              <a:t>获得科研奖励情况</a:t>
            </a:r>
          </a:p>
          <a:p>
            <a:r>
              <a:rPr lang="zh-CN" altLang="en-US" dirty="0"/>
              <a:t>获得授权发明专利情况</a:t>
            </a:r>
          </a:p>
          <a:p>
            <a:r>
              <a:rPr lang="zh-CN" altLang="en-US" dirty="0" smtClean="0"/>
              <a:t>科研成果</a:t>
            </a:r>
            <a:r>
              <a:rPr lang="zh-CN" altLang="en-US" dirty="0"/>
              <a:t>转化</a:t>
            </a:r>
            <a:r>
              <a:rPr lang="zh-CN" altLang="en-US" dirty="0" smtClean="0"/>
              <a:t>情况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29" y="1586473"/>
            <a:ext cx="4392488" cy="44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1ec6b4c8718ec3729fa4977e1f43f60734446"/>
</p:tagLst>
</file>

<file path=ppt/theme/theme1.xml><?xml version="1.0" encoding="utf-8"?>
<a:theme xmlns:a="http://schemas.openxmlformats.org/drawingml/2006/main" name="第一PPT，www.1ppt.com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蓝色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335</Words>
  <Application>Microsoft Office PowerPoint</Application>
  <PresentationFormat>自定义</PresentationFormat>
  <Paragraphs>65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Wingdings</vt:lpstr>
      <vt:lpstr>第一PPT，www.1ppt.com</vt:lpstr>
      <vt:lpstr>PowerPoint 演示文稿</vt:lpstr>
      <vt:lpstr>提纲</vt:lpstr>
      <vt:lpstr>填报入口</vt:lpstr>
      <vt:lpstr>PowerPoint 演示文稿</vt:lpstr>
      <vt:lpstr>提纲</vt:lpstr>
      <vt:lpstr>三个填报环节</vt:lpstr>
      <vt:lpstr>人事数据确认</vt:lpstr>
      <vt:lpstr>职能部门数据确认</vt:lpstr>
      <vt:lpstr>职能部门数据确认</vt:lpstr>
      <vt:lpstr>教职工个人信息中心填报</vt:lpstr>
      <vt:lpstr>系统填报</vt:lpstr>
      <vt:lpstr>Excel导入</vt:lpstr>
      <vt:lpstr>PowerPoint 演示文稿</vt:lpstr>
      <vt:lpstr>提纲</vt:lpstr>
      <vt:lpstr>两种审核方式</vt:lpstr>
      <vt:lpstr>系统审核</vt:lpstr>
      <vt:lpstr>选择系统管理==》信息审核</vt:lpstr>
      <vt:lpstr>PowerPoint 演示文稿</vt:lpstr>
      <vt:lpstr>Excel导出批量审核</vt:lpstr>
      <vt:lpstr>填报时间安排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>第一PPT模板网：www.1ppt.com</dc:creator>
  <cp:keywords>第一PPT模板网：www.1ppt.com</cp:keywords>
  <cp:lastModifiedBy>夏凌云</cp:lastModifiedBy>
  <cp:revision>322</cp:revision>
  <dcterms:created xsi:type="dcterms:W3CDTF">2015-12-21T02:26:22Z</dcterms:created>
  <dcterms:modified xsi:type="dcterms:W3CDTF">2018-10-18T12:27:39Z</dcterms:modified>
</cp:coreProperties>
</file>