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12"/>
  </p:notesMasterIdLst>
  <p:sldIdLst>
    <p:sldId id="263" r:id="rId2"/>
    <p:sldId id="282" r:id="rId3"/>
    <p:sldId id="283" r:id="rId4"/>
    <p:sldId id="284" r:id="rId5"/>
    <p:sldId id="289" r:id="rId6"/>
    <p:sldId id="290" r:id="rId7"/>
    <p:sldId id="291" r:id="rId8"/>
    <p:sldId id="292" r:id="rId9"/>
    <p:sldId id="293" r:id="rId10"/>
    <p:sldId id="280" r:id="rId11"/>
  </p:sldIdLst>
  <p:sldSz cx="6858000" cy="9906000" type="A4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4042" userDrawn="1">
          <p15:clr>
            <a:srgbClr val="A4A3A4"/>
          </p15:clr>
        </p15:guide>
        <p15:guide id="3" pos="300" userDrawn="1">
          <p15:clr>
            <a:srgbClr val="A4A3A4"/>
          </p15:clr>
        </p15:guide>
        <p15:guide id="4" orient="horz" pos="1192" userDrawn="1">
          <p15:clr>
            <a:srgbClr val="A4A3A4"/>
          </p15:clr>
        </p15:guide>
        <p15:guide id="5" orient="horz" pos="470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C5233"/>
    <a:srgbClr val="4572C5"/>
    <a:srgbClr val="F2F2F2"/>
    <a:srgbClr val="F2F2F4"/>
    <a:srgbClr val="000000"/>
    <a:srgbClr val="DC5234"/>
    <a:srgbClr val="EDA898"/>
    <a:srgbClr val="DC5134"/>
    <a:srgbClr val="629E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FECB4D8-DB02-4DC6-A0A2-4F2EBAE1DC90}" styleName="中度样式 1 - 强调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456" autoAdjust="0"/>
    <p:restoredTop sz="95171" autoAdjust="0"/>
  </p:normalViewPr>
  <p:slideViewPr>
    <p:cSldViewPr snapToGrid="0" snapToObjects="1">
      <p:cViewPr varScale="1">
        <p:scale>
          <a:sx n="70" d="100"/>
          <a:sy n="70" d="100"/>
        </p:scale>
        <p:origin x="1824" y="176"/>
      </p:cViewPr>
      <p:guideLst>
        <p:guide pos="4042"/>
        <p:guide pos="300"/>
        <p:guide orient="horz" pos="1192"/>
        <p:guide orient="horz" pos="4708"/>
      </p:guideLst>
    </p:cSldViewPr>
  </p:slideViewPr>
  <p:notesTextViewPr>
    <p:cViewPr>
      <p:scale>
        <a:sx n="300" d="100"/>
        <a:sy n="3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43B618-9692-DC40-A166-228BA5D1BDE8}" type="datetimeFigureOut">
              <a:rPr kumimoji="1" lang="zh-CN" altLang="en-US" smtClean="0"/>
              <a:t>2025/2/25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770313" y="857250"/>
            <a:ext cx="1603375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574FEF-BCAC-D648-985F-FF67B67A3D68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7783300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574FEF-BCAC-D648-985F-FF67B67A3D68}" type="slidenum">
              <a:rPr kumimoji="1" lang="zh-CN" altLang="en-US" smtClean="0"/>
              <a:t>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4949899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574FEF-BCAC-D648-985F-FF67B67A3D68}" type="slidenum">
              <a:rPr kumimoji="1" lang="zh-CN" altLang="en-US" smtClean="0"/>
              <a:t>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1992135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574FEF-BCAC-D648-985F-FF67B67A3D68}" type="slidenum">
              <a:rPr kumimoji="1" lang="zh-CN" altLang="en-US" smtClean="0"/>
              <a:t>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8818384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2DA53-A5CA-504A-BBD0-561A1623830B}" type="datetimeFigureOut">
              <a:rPr kumimoji="1" lang="zh-CN" altLang="en-US" smtClean="0"/>
              <a:t>2025/2/25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84250-BDA4-7F48-86EC-3B520F1C03C7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1716231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2DA53-A5CA-504A-BBD0-561A1623830B}" type="datetimeFigureOut">
              <a:rPr kumimoji="1" lang="zh-CN" altLang="en-US" smtClean="0"/>
              <a:t>2025/2/25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84250-BDA4-7F48-86EC-3B520F1C03C7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8010746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2DA53-A5CA-504A-BBD0-561A1623830B}" type="datetimeFigureOut">
              <a:rPr kumimoji="1" lang="zh-CN" altLang="en-US" smtClean="0"/>
              <a:t>2025/2/25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84250-BDA4-7F48-86EC-3B520F1C03C7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6275792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2DA53-A5CA-504A-BBD0-561A1623830B}" type="datetimeFigureOut">
              <a:rPr kumimoji="1" lang="zh-CN" altLang="en-US" smtClean="0"/>
              <a:t>2025/2/25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84250-BDA4-7F48-86EC-3B520F1C03C7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6035125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2DA53-A5CA-504A-BBD0-561A1623830B}" type="datetimeFigureOut">
              <a:rPr kumimoji="1" lang="zh-CN" altLang="en-US" smtClean="0"/>
              <a:t>2025/2/25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84250-BDA4-7F48-86EC-3B520F1C03C7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8633331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2DA53-A5CA-504A-BBD0-561A1623830B}" type="datetimeFigureOut">
              <a:rPr kumimoji="1" lang="zh-CN" altLang="en-US" smtClean="0"/>
              <a:t>2025/2/25</a:t>
            </a:fld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84250-BDA4-7F48-86EC-3B520F1C03C7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5384437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2DA53-A5CA-504A-BBD0-561A1623830B}" type="datetimeFigureOut">
              <a:rPr kumimoji="1" lang="zh-CN" altLang="en-US" smtClean="0"/>
              <a:t>2025/2/25</a:t>
            </a:fld>
            <a:endParaRPr kumimoji="1"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84250-BDA4-7F48-86EC-3B520F1C03C7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4378679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2DA53-A5CA-504A-BBD0-561A1623830B}" type="datetimeFigureOut">
              <a:rPr kumimoji="1" lang="zh-CN" altLang="en-US" smtClean="0"/>
              <a:t>2025/2/25</a:t>
            </a:fld>
            <a:endParaRPr kumimoji="1"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84250-BDA4-7F48-86EC-3B520F1C03C7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2748611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2DA53-A5CA-504A-BBD0-561A1623830B}" type="datetimeFigureOut">
              <a:rPr kumimoji="1" lang="zh-CN" altLang="en-US" smtClean="0"/>
              <a:t>2025/2/25</a:t>
            </a:fld>
            <a:endParaRPr kumimoji="1"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84250-BDA4-7F48-86EC-3B520F1C03C7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9592322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2DA53-A5CA-504A-BBD0-561A1623830B}" type="datetimeFigureOut">
              <a:rPr kumimoji="1" lang="zh-CN" altLang="en-US" smtClean="0"/>
              <a:t>2025/2/25</a:t>
            </a:fld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84250-BDA4-7F48-86EC-3B520F1C03C7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6888555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2DA53-A5CA-504A-BBD0-561A1623830B}" type="datetimeFigureOut">
              <a:rPr kumimoji="1" lang="zh-CN" altLang="en-US" smtClean="0"/>
              <a:t>2025/2/25</a:t>
            </a:fld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84250-BDA4-7F48-86EC-3B520F1C03C7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5195964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02DA53-A5CA-504A-BBD0-561A1623830B}" type="datetimeFigureOut">
              <a:rPr kumimoji="1" lang="zh-CN" altLang="en-US" smtClean="0"/>
              <a:t>2025/2/25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584250-BDA4-7F48-86EC-3B520F1C03C7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490948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gsupccfd.yuketang.cn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833FC93-EE9B-5C48-946C-FDBB3DAFA9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52" y="0"/>
            <a:ext cx="6784696" cy="960120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159E3226-F05D-8C48-8AD9-FA88D637BD97}"/>
              </a:ext>
            </a:extLst>
          </p:cNvPr>
          <p:cNvSpPr/>
          <p:nvPr/>
        </p:nvSpPr>
        <p:spPr>
          <a:xfrm>
            <a:off x="3144628" y="2927933"/>
            <a:ext cx="184730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endParaRPr lang="zh-CN" altLang="en-US" sz="3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873AB2B6-4E0F-8C4A-B44C-BBD0641C600B}"/>
              </a:ext>
            </a:extLst>
          </p:cNvPr>
          <p:cNvSpPr/>
          <p:nvPr/>
        </p:nvSpPr>
        <p:spPr>
          <a:xfrm>
            <a:off x="2255702" y="4376837"/>
            <a:ext cx="223651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1" lang="zh-CN" altLang="en-US" sz="4000" b="1" dirty="0">
                <a:solidFill>
                  <a:schemeClr val="accent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学员手册</a:t>
            </a:r>
            <a:endParaRPr kumimoji="1" lang="en-US" altLang="zh-CN" sz="4000" b="1" dirty="0">
              <a:solidFill>
                <a:schemeClr val="accent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pic>
        <p:nvPicPr>
          <p:cNvPr id="40" name="图片 39">
            <a:extLst>
              <a:ext uri="{FF2B5EF4-FFF2-40B4-BE49-F238E27FC236}">
                <a16:creationId xmlns:a16="http://schemas.microsoft.com/office/drawing/2014/main" id="{6075733E-3DC9-4A02-965B-AC1B7FCCD8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2699" y="1033954"/>
            <a:ext cx="1553318" cy="441469"/>
          </a:xfrm>
          <a:prstGeom prst="rect">
            <a:avLst/>
          </a:prstGeom>
        </p:spPr>
      </p:pic>
      <p:cxnSp>
        <p:nvCxnSpPr>
          <p:cNvPr id="41" name="直线连接符 6">
            <a:extLst>
              <a:ext uri="{FF2B5EF4-FFF2-40B4-BE49-F238E27FC236}">
                <a16:creationId xmlns:a16="http://schemas.microsoft.com/office/drawing/2014/main" id="{4E272C22-6FF3-47F8-BCE8-F65BC975D363}"/>
              </a:ext>
            </a:extLst>
          </p:cNvPr>
          <p:cNvCxnSpPr>
            <a:cxnSpLocks/>
          </p:cNvCxnSpPr>
          <p:nvPr/>
        </p:nvCxnSpPr>
        <p:spPr>
          <a:xfrm>
            <a:off x="911217" y="1892099"/>
            <a:ext cx="5281036" cy="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矩形 41">
            <a:extLst>
              <a:ext uri="{FF2B5EF4-FFF2-40B4-BE49-F238E27FC236}">
                <a16:creationId xmlns:a16="http://schemas.microsoft.com/office/drawing/2014/main" id="{37301122-10F3-4750-86A7-26E68949B976}"/>
              </a:ext>
            </a:extLst>
          </p:cNvPr>
          <p:cNvSpPr/>
          <p:nvPr/>
        </p:nvSpPr>
        <p:spPr>
          <a:xfrm>
            <a:off x="262310" y="2035373"/>
            <a:ext cx="633337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40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中国石油大学（华东）</a:t>
            </a:r>
            <a:endParaRPr lang="en-US" altLang="zh-CN" sz="4000" b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/>
            <a:r>
              <a:rPr lang="zh-CN" altLang="en-US" sz="40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研究生院导师培训学习平台</a:t>
            </a:r>
            <a:endParaRPr lang="zh-CN" altLang="zh-CN" sz="4000" b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43" name="直线连接符 9">
            <a:extLst>
              <a:ext uri="{FF2B5EF4-FFF2-40B4-BE49-F238E27FC236}">
                <a16:creationId xmlns:a16="http://schemas.microsoft.com/office/drawing/2014/main" id="{C2EDD95E-053E-4103-A83D-1FCF2BE32E73}"/>
              </a:ext>
            </a:extLst>
          </p:cNvPr>
          <p:cNvCxnSpPr>
            <a:cxnSpLocks/>
          </p:cNvCxnSpPr>
          <p:nvPr/>
        </p:nvCxnSpPr>
        <p:spPr>
          <a:xfrm>
            <a:off x="911217" y="3638226"/>
            <a:ext cx="5281036" cy="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组合 9">
            <a:extLst>
              <a:ext uri="{FF2B5EF4-FFF2-40B4-BE49-F238E27FC236}">
                <a16:creationId xmlns:a16="http://schemas.microsoft.com/office/drawing/2014/main" id="{F3654B31-1535-914B-9683-94817CCD49A9}"/>
              </a:ext>
            </a:extLst>
          </p:cNvPr>
          <p:cNvGrpSpPr/>
          <p:nvPr/>
        </p:nvGrpSpPr>
        <p:grpSpPr>
          <a:xfrm>
            <a:off x="2440781" y="5352527"/>
            <a:ext cx="3953634" cy="2292684"/>
            <a:chOff x="2440781" y="5352527"/>
            <a:chExt cx="3953634" cy="2292684"/>
          </a:xfrm>
        </p:grpSpPr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E925F6AD-B49E-884A-9A33-BE71D7898B1E}"/>
                </a:ext>
              </a:extLst>
            </p:cNvPr>
            <p:cNvSpPr txBox="1"/>
            <p:nvPr/>
          </p:nvSpPr>
          <p:spPr>
            <a:xfrm>
              <a:off x="3043305" y="5445938"/>
              <a:ext cx="191582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CN" altLang="en-US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如何登录？</a:t>
              </a:r>
            </a:p>
          </p:txBody>
        </p:sp>
        <p:grpSp>
          <p:nvGrpSpPr>
            <p:cNvPr id="26" name="组合 25">
              <a:extLst>
                <a:ext uri="{FF2B5EF4-FFF2-40B4-BE49-F238E27FC236}">
                  <a16:creationId xmlns:a16="http://schemas.microsoft.com/office/drawing/2014/main" id="{1F3CF363-2601-E840-88A8-3B02D468C8E3}"/>
                </a:ext>
              </a:extLst>
            </p:cNvPr>
            <p:cNvGrpSpPr/>
            <p:nvPr/>
          </p:nvGrpSpPr>
          <p:grpSpPr>
            <a:xfrm>
              <a:off x="2440781" y="5352527"/>
              <a:ext cx="441324" cy="469240"/>
              <a:chOff x="900455" y="5782534"/>
              <a:chExt cx="540000" cy="555227"/>
            </a:xfrm>
          </p:grpSpPr>
          <p:sp>
            <p:nvSpPr>
              <p:cNvPr id="23" name="椭圆 22">
                <a:extLst>
                  <a:ext uri="{FF2B5EF4-FFF2-40B4-BE49-F238E27FC236}">
                    <a16:creationId xmlns:a16="http://schemas.microsoft.com/office/drawing/2014/main" id="{3D40FA8B-7ED9-1C4F-8741-9F7D34093A29}"/>
                  </a:ext>
                </a:extLst>
              </p:cNvPr>
              <p:cNvSpPr/>
              <p:nvPr/>
            </p:nvSpPr>
            <p:spPr>
              <a:xfrm>
                <a:off x="962980" y="5940114"/>
                <a:ext cx="397647" cy="397647"/>
              </a:xfrm>
              <a:prstGeom prst="ellipse">
                <a:avLst/>
              </a:prstGeom>
              <a:solidFill>
                <a:srgbClr val="4572C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2000"/>
              </a:p>
            </p:txBody>
          </p:sp>
          <p:pic>
            <p:nvPicPr>
              <p:cNvPr id="25" name="图形 24" descr="复选标记">
                <a:extLst>
                  <a:ext uri="{FF2B5EF4-FFF2-40B4-BE49-F238E27FC236}">
                    <a16:creationId xmlns:a16="http://schemas.microsoft.com/office/drawing/2014/main" id="{0FA79F7A-4F6F-2047-B16B-2DEE12B40C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900455" y="5782534"/>
                <a:ext cx="540000" cy="540000"/>
              </a:xfrm>
              <a:prstGeom prst="rect">
                <a:avLst/>
              </a:prstGeom>
            </p:spPr>
          </p:pic>
        </p:grpSp>
        <p:grpSp>
          <p:nvGrpSpPr>
            <p:cNvPr id="30" name="组合 29">
              <a:extLst>
                <a:ext uri="{FF2B5EF4-FFF2-40B4-BE49-F238E27FC236}">
                  <a16:creationId xmlns:a16="http://schemas.microsoft.com/office/drawing/2014/main" id="{0E96BEEF-4750-D74B-9375-B14C9D6DA079}"/>
                </a:ext>
              </a:extLst>
            </p:cNvPr>
            <p:cNvGrpSpPr/>
            <p:nvPr/>
          </p:nvGrpSpPr>
          <p:grpSpPr>
            <a:xfrm>
              <a:off x="2440781" y="5992626"/>
              <a:ext cx="441324" cy="469240"/>
              <a:chOff x="900455" y="5782534"/>
              <a:chExt cx="540000" cy="555227"/>
            </a:xfrm>
          </p:grpSpPr>
          <p:sp>
            <p:nvSpPr>
              <p:cNvPr id="31" name="椭圆 30">
                <a:extLst>
                  <a:ext uri="{FF2B5EF4-FFF2-40B4-BE49-F238E27FC236}">
                    <a16:creationId xmlns:a16="http://schemas.microsoft.com/office/drawing/2014/main" id="{87A53FC3-624D-FD46-BE02-9E4A25E00127}"/>
                  </a:ext>
                </a:extLst>
              </p:cNvPr>
              <p:cNvSpPr/>
              <p:nvPr/>
            </p:nvSpPr>
            <p:spPr>
              <a:xfrm>
                <a:off x="962980" y="5940114"/>
                <a:ext cx="397647" cy="397647"/>
              </a:xfrm>
              <a:prstGeom prst="ellipse">
                <a:avLst/>
              </a:prstGeom>
              <a:solidFill>
                <a:srgbClr val="4572C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2000"/>
              </a:p>
            </p:txBody>
          </p:sp>
          <p:pic>
            <p:nvPicPr>
              <p:cNvPr id="32" name="图形 31" descr="复选标记">
                <a:extLst>
                  <a:ext uri="{FF2B5EF4-FFF2-40B4-BE49-F238E27FC236}">
                    <a16:creationId xmlns:a16="http://schemas.microsoft.com/office/drawing/2014/main" id="{D8CBF8F2-F476-1240-B702-1450AAF57D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900455" y="5782534"/>
                <a:ext cx="540000" cy="540000"/>
              </a:xfrm>
              <a:prstGeom prst="rect">
                <a:avLst/>
              </a:prstGeom>
            </p:spPr>
          </p:pic>
        </p:grpSp>
        <p:sp>
          <p:nvSpPr>
            <p:cNvPr id="33" name="文本框 32">
              <a:extLst>
                <a:ext uri="{FF2B5EF4-FFF2-40B4-BE49-F238E27FC236}">
                  <a16:creationId xmlns:a16="http://schemas.microsoft.com/office/drawing/2014/main" id="{004C4361-C66C-974D-B8D2-15F9872ACBE1}"/>
                </a:ext>
              </a:extLst>
            </p:cNvPr>
            <p:cNvSpPr txBox="1"/>
            <p:nvPr/>
          </p:nvSpPr>
          <p:spPr>
            <a:xfrm>
              <a:off x="3043305" y="6653789"/>
              <a:ext cx="332672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CN" altLang="en-US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如何查看数据？</a:t>
              </a:r>
            </a:p>
          </p:txBody>
        </p:sp>
        <p:grpSp>
          <p:nvGrpSpPr>
            <p:cNvPr id="34" name="组合 33">
              <a:extLst>
                <a:ext uri="{FF2B5EF4-FFF2-40B4-BE49-F238E27FC236}">
                  <a16:creationId xmlns:a16="http://schemas.microsoft.com/office/drawing/2014/main" id="{D68568C3-3BB7-984B-9158-229457A1FF8D}"/>
                </a:ext>
              </a:extLst>
            </p:cNvPr>
            <p:cNvGrpSpPr/>
            <p:nvPr/>
          </p:nvGrpSpPr>
          <p:grpSpPr>
            <a:xfrm>
              <a:off x="2440781" y="6562858"/>
              <a:ext cx="441324" cy="469240"/>
              <a:chOff x="900455" y="5782534"/>
              <a:chExt cx="540000" cy="555227"/>
            </a:xfrm>
          </p:grpSpPr>
          <p:sp>
            <p:nvSpPr>
              <p:cNvPr id="35" name="椭圆 34">
                <a:extLst>
                  <a:ext uri="{FF2B5EF4-FFF2-40B4-BE49-F238E27FC236}">
                    <a16:creationId xmlns:a16="http://schemas.microsoft.com/office/drawing/2014/main" id="{CE56CF0E-2877-864A-A5C8-DB797E79F839}"/>
                  </a:ext>
                </a:extLst>
              </p:cNvPr>
              <p:cNvSpPr/>
              <p:nvPr/>
            </p:nvSpPr>
            <p:spPr>
              <a:xfrm>
                <a:off x="962980" y="5940114"/>
                <a:ext cx="397647" cy="397647"/>
              </a:xfrm>
              <a:prstGeom prst="ellipse">
                <a:avLst/>
              </a:prstGeom>
              <a:solidFill>
                <a:srgbClr val="4572C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2000"/>
              </a:p>
            </p:txBody>
          </p:sp>
          <p:pic>
            <p:nvPicPr>
              <p:cNvPr id="36" name="图形 35" descr="复选标记">
                <a:extLst>
                  <a:ext uri="{FF2B5EF4-FFF2-40B4-BE49-F238E27FC236}">
                    <a16:creationId xmlns:a16="http://schemas.microsoft.com/office/drawing/2014/main" id="{201602A2-0F5F-7C48-A22C-1958C94445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900455" y="5782534"/>
                <a:ext cx="540000" cy="540000"/>
              </a:xfrm>
              <a:prstGeom prst="rect">
                <a:avLst/>
              </a:prstGeom>
            </p:spPr>
          </p:pic>
        </p:grpSp>
        <p:sp>
          <p:nvSpPr>
            <p:cNvPr id="37" name="文本框 36">
              <a:extLst>
                <a:ext uri="{FF2B5EF4-FFF2-40B4-BE49-F238E27FC236}">
                  <a16:creationId xmlns:a16="http://schemas.microsoft.com/office/drawing/2014/main" id="{6416CCB8-1BDD-9847-9F8B-CAA8CD445781}"/>
                </a:ext>
              </a:extLst>
            </p:cNvPr>
            <p:cNvSpPr txBox="1"/>
            <p:nvPr/>
          </p:nvSpPr>
          <p:spPr>
            <a:xfrm>
              <a:off x="3043305" y="6072430"/>
              <a:ext cx="222878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CN" altLang="en-US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如何选课学习？</a:t>
              </a:r>
            </a:p>
          </p:txBody>
        </p: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5F66C1A8-756E-A9A1-5C2B-8B25844E139F}"/>
                </a:ext>
              </a:extLst>
            </p:cNvPr>
            <p:cNvSpPr txBox="1"/>
            <p:nvPr/>
          </p:nvSpPr>
          <p:spPr>
            <a:xfrm>
              <a:off x="3067689" y="7245101"/>
              <a:ext cx="332672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CN" altLang="en-US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如何申请证书？</a:t>
              </a:r>
            </a:p>
          </p:txBody>
        </p:sp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74F183DD-0C7C-08AE-04D6-FEB321769E97}"/>
                </a:ext>
              </a:extLst>
            </p:cNvPr>
            <p:cNvGrpSpPr/>
            <p:nvPr/>
          </p:nvGrpSpPr>
          <p:grpSpPr>
            <a:xfrm>
              <a:off x="2465165" y="7154170"/>
              <a:ext cx="441324" cy="469240"/>
              <a:chOff x="900455" y="5782534"/>
              <a:chExt cx="540000" cy="555227"/>
            </a:xfrm>
          </p:grpSpPr>
          <p:sp>
            <p:nvSpPr>
              <p:cNvPr id="8" name="椭圆 7">
                <a:extLst>
                  <a:ext uri="{FF2B5EF4-FFF2-40B4-BE49-F238E27FC236}">
                    <a16:creationId xmlns:a16="http://schemas.microsoft.com/office/drawing/2014/main" id="{5855BDA1-B344-94D0-8ABD-86ADC010C38C}"/>
                  </a:ext>
                </a:extLst>
              </p:cNvPr>
              <p:cNvSpPr/>
              <p:nvPr/>
            </p:nvSpPr>
            <p:spPr>
              <a:xfrm>
                <a:off x="962980" y="5940114"/>
                <a:ext cx="397647" cy="397647"/>
              </a:xfrm>
              <a:prstGeom prst="ellipse">
                <a:avLst/>
              </a:prstGeom>
              <a:solidFill>
                <a:srgbClr val="4572C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2000"/>
              </a:p>
            </p:txBody>
          </p:sp>
          <p:pic>
            <p:nvPicPr>
              <p:cNvPr id="9" name="图形 8" descr="复选标记">
                <a:extLst>
                  <a:ext uri="{FF2B5EF4-FFF2-40B4-BE49-F238E27FC236}">
                    <a16:creationId xmlns:a16="http://schemas.microsoft.com/office/drawing/2014/main" id="{A9E98F3F-1AD1-3179-B14E-75A899EB94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900455" y="5782534"/>
                <a:ext cx="540000" cy="54000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588977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"/>
    </mc:Choice>
    <mc:Fallback xmlns=""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C3B907A1-2C28-3440-8BB2-9F4886E337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52" y="0"/>
            <a:ext cx="6784696" cy="960120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760C7525-CE87-48F9-A250-10780B0D257D}"/>
              </a:ext>
            </a:extLst>
          </p:cNvPr>
          <p:cNvSpPr/>
          <p:nvPr/>
        </p:nvSpPr>
        <p:spPr>
          <a:xfrm>
            <a:off x="591343" y="3430470"/>
            <a:ext cx="5675313" cy="16564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3600" b="1" dirty="0">
                <a:solidFill>
                  <a:srgbClr val="4572C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祝各位老师</a:t>
            </a:r>
            <a:endParaRPr lang="en-US" altLang="zh-CN" sz="3600" b="1" dirty="0">
              <a:solidFill>
                <a:srgbClr val="4572C5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3600" b="1" dirty="0">
                <a:solidFill>
                  <a:srgbClr val="4572C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学习愉快，收获满满！</a:t>
            </a:r>
            <a:endParaRPr lang="zh-CN" altLang="zh-CN" sz="3600" b="1" dirty="0">
              <a:solidFill>
                <a:srgbClr val="4572C5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935301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D0B23CC-364E-1EAF-3929-46EBC791664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90" r="690"/>
          <a:stretch/>
        </p:blipFill>
        <p:spPr>
          <a:xfrm>
            <a:off x="540461" y="5793616"/>
            <a:ext cx="2517614" cy="1889102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67" name="圆角矩形 3">
            <a:extLst>
              <a:ext uri="{FF2B5EF4-FFF2-40B4-BE49-F238E27FC236}">
                <a16:creationId xmlns:a16="http://schemas.microsoft.com/office/drawing/2014/main" id="{31019262-79A2-4861-ADFE-A601B2702840}"/>
              </a:ext>
            </a:extLst>
          </p:cNvPr>
          <p:cNvSpPr/>
          <p:nvPr/>
        </p:nvSpPr>
        <p:spPr>
          <a:xfrm>
            <a:off x="234828" y="581971"/>
            <a:ext cx="2696733" cy="149304"/>
          </a:xfrm>
          <a:prstGeom prst="roundRect">
            <a:avLst/>
          </a:prstGeom>
          <a:solidFill>
            <a:schemeClr val="bg2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7E0AC198-D630-4ED3-8BFB-A192D9C5D8E6}"/>
              </a:ext>
            </a:extLst>
          </p:cNvPr>
          <p:cNvSpPr/>
          <p:nvPr/>
        </p:nvSpPr>
        <p:spPr>
          <a:xfrm>
            <a:off x="218664" y="359314"/>
            <a:ext cx="3008307" cy="3719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  <a:spcAft>
                <a:spcPts val="600"/>
              </a:spcAft>
            </a:pPr>
            <a:r>
              <a:rPr lang="zh-CN" altLang="en-US" sz="1600" b="1" dirty="0">
                <a:solidFill>
                  <a:srgbClr val="4572C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首次登录需完成</a:t>
            </a:r>
            <a:r>
              <a:rPr lang="en-US" altLang="zh-CN" sz="1600" b="1" dirty="0">
                <a:solidFill>
                  <a:srgbClr val="4572C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【</a:t>
            </a:r>
            <a:r>
              <a:rPr kumimoji="1" lang="zh-CN" altLang="en-US" sz="1600" b="1" dirty="0">
                <a:solidFill>
                  <a:srgbClr val="4572C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身份绑定</a:t>
            </a:r>
            <a:r>
              <a:rPr kumimoji="1" lang="en-US" altLang="zh-CN" sz="1600" b="1" dirty="0">
                <a:solidFill>
                  <a:srgbClr val="4572C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】</a:t>
            </a:r>
            <a:endParaRPr lang="en-US" altLang="zh-CN" sz="1600" b="1" dirty="0">
              <a:solidFill>
                <a:srgbClr val="4572C5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57" name="矩形 56">
            <a:extLst>
              <a:ext uri="{FF2B5EF4-FFF2-40B4-BE49-F238E27FC236}">
                <a16:creationId xmlns:a16="http://schemas.microsoft.com/office/drawing/2014/main" id="{3C39A983-4D95-498F-9735-0E8413400D19}"/>
              </a:ext>
            </a:extLst>
          </p:cNvPr>
          <p:cNvSpPr/>
          <p:nvPr/>
        </p:nvSpPr>
        <p:spPr>
          <a:xfrm>
            <a:off x="234827" y="4641493"/>
            <a:ext cx="3227619" cy="7005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zh-CN" altLang="en-US" sz="1400" kern="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③ 搜索选择「中国石油大学（华东）研究生院」</a:t>
            </a:r>
            <a:endParaRPr lang="zh-CN" altLang="zh-CN" sz="1400" kern="100" dirty="0"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59" name="矩形 58">
            <a:extLst>
              <a:ext uri="{FF2B5EF4-FFF2-40B4-BE49-F238E27FC236}">
                <a16:creationId xmlns:a16="http://schemas.microsoft.com/office/drawing/2014/main" id="{E1A82A4E-E3C6-4F21-8CB7-7874C726C41F}"/>
              </a:ext>
            </a:extLst>
          </p:cNvPr>
          <p:cNvSpPr/>
          <p:nvPr/>
        </p:nvSpPr>
        <p:spPr>
          <a:xfrm>
            <a:off x="3465402" y="4576145"/>
            <a:ext cx="3157771" cy="60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1400" kern="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④ 账号：校内工号，密码：</a:t>
            </a:r>
            <a:r>
              <a:rPr lang="en" altLang="zh-CN" sz="1400" kern="0" dirty="0" err="1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upc</a:t>
            </a:r>
            <a:r>
              <a:rPr lang="en" altLang="zh-CN" sz="1400" kern="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@</a:t>
            </a:r>
            <a:r>
              <a:rPr lang="zh-CN" altLang="en-US" sz="1400" kern="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工号，点击「确认绑定」完成。</a:t>
            </a:r>
            <a:endParaRPr lang="en-US" altLang="zh-CN" sz="1400" kern="0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E36F5731-AFD9-4C92-B1BE-5D63A8FBAD36}"/>
              </a:ext>
            </a:extLst>
          </p:cNvPr>
          <p:cNvSpPr txBox="1"/>
          <p:nvPr/>
        </p:nvSpPr>
        <p:spPr>
          <a:xfrm>
            <a:off x="6493879" y="9638626"/>
            <a:ext cx="364121" cy="276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kumimoji="1" lang="en-US" altLang="zh-CN" sz="1200" dirty="0"/>
              <a:t>P1</a:t>
            </a:r>
            <a:endParaRPr kumimoji="1" lang="zh-CN" altLang="en-US" sz="1200" dirty="0"/>
          </a:p>
        </p:txBody>
      </p:sp>
      <p:sp>
        <p:nvSpPr>
          <p:cNvPr id="61" name="矩形 60">
            <a:extLst>
              <a:ext uri="{FF2B5EF4-FFF2-40B4-BE49-F238E27FC236}">
                <a16:creationId xmlns:a16="http://schemas.microsoft.com/office/drawing/2014/main" id="{5F745FD8-9795-472F-94B6-43DABE7C7FBD}"/>
              </a:ext>
            </a:extLst>
          </p:cNvPr>
          <p:cNvSpPr/>
          <p:nvPr/>
        </p:nvSpPr>
        <p:spPr>
          <a:xfrm>
            <a:off x="234827" y="1113887"/>
            <a:ext cx="2958955" cy="60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  <a:spcAft>
                <a:spcPts val="0"/>
              </a:spcAft>
            </a:pPr>
            <a:r>
              <a:rPr lang="zh-CN" altLang="en-US" sz="1400" kern="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① 关注「</a:t>
            </a:r>
            <a:r>
              <a:rPr lang="zh-CN" altLang="en-US" sz="1400" kern="0" dirty="0">
                <a:solidFill>
                  <a:srgbClr val="DC5234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长江</a:t>
            </a:r>
            <a:r>
              <a:rPr lang="zh-CN" altLang="en-US" sz="1400" kern="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雨课堂」公众号，若已关注，可直接进入公众号首页</a:t>
            </a:r>
            <a:endParaRPr lang="en-US" altLang="zh-CN" sz="1400" kern="0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71" name="矩形 70">
            <a:extLst>
              <a:ext uri="{FF2B5EF4-FFF2-40B4-BE49-F238E27FC236}">
                <a16:creationId xmlns:a16="http://schemas.microsoft.com/office/drawing/2014/main" id="{E190A5AE-80A1-491B-A9D5-069A849CF629}"/>
              </a:ext>
            </a:extLst>
          </p:cNvPr>
          <p:cNvSpPr/>
          <p:nvPr/>
        </p:nvSpPr>
        <p:spPr>
          <a:xfrm>
            <a:off x="346250" y="8631284"/>
            <a:ext cx="6058503" cy="613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zh-CN" altLang="en-US" sz="1200" b="1" kern="0" dirty="0">
                <a:solidFill>
                  <a:srgbClr val="DC5233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温馨提示：</a:t>
            </a:r>
            <a:r>
              <a:rPr lang="zh-CN" altLang="en-US" sz="1200" kern="0" dirty="0">
                <a:solidFill>
                  <a:srgbClr val="DC5233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身份绑定通过手机端完成，仅首次登录时需要；身份绑定完成后，直接微信扫码登录即可。</a:t>
            </a:r>
            <a:endParaRPr lang="zh-CN" altLang="zh-CN" sz="1200" kern="0" dirty="0">
              <a:solidFill>
                <a:srgbClr val="DC5233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55" name="矩形 54">
            <a:extLst>
              <a:ext uri="{FF2B5EF4-FFF2-40B4-BE49-F238E27FC236}">
                <a16:creationId xmlns:a16="http://schemas.microsoft.com/office/drawing/2014/main" id="{6ACB807A-C1B2-48F3-9F2F-E529D44B024F}"/>
              </a:ext>
            </a:extLst>
          </p:cNvPr>
          <p:cNvSpPr/>
          <p:nvPr/>
        </p:nvSpPr>
        <p:spPr>
          <a:xfrm>
            <a:off x="3445798" y="1098409"/>
            <a:ext cx="2958955" cy="60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1400" kern="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② 「长江雨课堂」公众号右下角，点击「更多」</a:t>
            </a:r>
            <a:r>
              <a:rPr lang="en-US" altLang="zh-CN" sz="1400" kern="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-</a:t>
            </a:r>
            <a:r>
              <a:rPr lang="zh-CN" altLang="en-US" sz="1400" kern="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「身份绑定」</a:t>
            </a:r>
            <a:endParaRPr lang="en-US" altLang="zh-CN" sz="1400" kern="0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8" name="矩形 47">
            <a:extLst>
              <a:ext uri="{FF2B5EF4-FFF2-40B4-BE49-F238E27FC236}">
                <a16:creationId xmlns:a16="http://schemas.microsoft.com/office/drawing/2014/main" id="{E8883A13-C832-924B-B1F4-6E5700158517}"/>
              </a:ext>
            </a:extLst>
          </p:cNvPr>
          <p:cNvSpPr/>
          <p:nvPr/>
        </p:nvSpPr>
        <p:spPr>
          <a:xfrm flipV="1">
            <a:off x="613613" y="7002982"/>
            <a:ext cx="1879788" cy="342022"/>
          </a:xfrm>
          <a:prstGeom prst="rect">
            <a:avLst/>
          </a:prstGeom>
          <a:noFill/>
          <a:ln w="19050">
            <a:solidFill>
              <a:srgbClr val="DC52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5A29BB97-C26A-8348-AE46-76A5C864B677}"/>
              </a:ext>
            </a:extLst>
          </p:cNvPr>
          <p:cNvGrpSpPr/>
          <p:nvPr/>
        </p:nvGrpSpPr>
        <p:grpSpPr>
          <a:xfrm>
            <a:off x="3629676" y="1804808"/>
            <a:ext cx="2788691" cy="2483653"/>
            <a:chOff x="3612289" y="4559887"/>
            <a:chExt cx="2681021" cy="2318636"/>
          </a:xfrm>
        </p:grpSpPr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9B47AD33-2D49-4D67-B733-E632FF73A2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54808"/>
            <a:stretch/>
          </p:blipFill>
          <p:spPr>
            <a:xfrm>
              <a:off x="3691996" y="4633057"/>
              <a:ext cx="2452729" cy="2245466"/>
            </a:xfrm>
            <a:prstGeom prst="rect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</p:pic>
        <p:sp>
          <p:nvSpPr>
            <p:cNvPr id="50" name="矩形 11">
              <a:extLst>
                <a:ext uri="{FF2B5EF4-FFF2-40B4-BE49-F238E27FC236}">
                  <a16:creationId xmlns:a16="http://schemas.microsoft.com/office/drawing/2014/main" id="{9ADE7A72-0ACF-A04F-B242-ABAE584E6D07}"/>
                </a:ext>
              </a:extLst>
            </p:cNvPr>
            <p:cNvSpPr/>
            <p:nvPr/>
          </p:nvSpPr>
          <p:spPr>
            <a:xfrm rot="10800000">
              <a:off x="3612289" y="4559887"/>
              <a:ext cx="2681021" cy="1909832"/>
            </a:xfrm>
            <a:prstGeom prst="rect">
              <a:avLst/>
            </a:prstGeom>
            <a:gradFill flip="none" rotWithShape="1">
              <a:gsLst>
                <a:gs pos="0">
                  <a:srgbClr val="F7FAFD">
                    <a:alpha val="0"/>
                  </a:srgbClr>
                </a:gs>
                <a:gs pos="60000">
                  <a:srgbClr val="F9FBFD">
                    <a:alpha val="39000"/>
                  </a:srgbClr>
                </a:gs>
                <a:gs pos="100000">
                  <a:srgbClr val="FFFFFF"/>
                </a:gs>
              </a:gsLst>
              <a:lin ang="5400000" scaled="0"/>
              <a:tileRect/>
            </a:gradFill>
            <a:ln w="12700">
              <a:miter lim="400000"/>
            </a:ln>
          </p:spPr>
          <p:txBody>
            <a:bodyPr lIns="45719" rIns="45719" anchor="ctr"/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dirty="0"/>
            </a:p>
          </p:txBody>
        </p:sp>
        <p:pic>
          <p:nvPicPr>
            <p:cNvPr id="54" name="图片 53">
              <a:extLst>
                <a:ext uri="{FF2B5EF4-FFF2-40B4-BE49-F238E27FC236}">
                  <a16:creationId xmlns:a16="http://schemas.microsoft.com/office/drawing/2014/main" id="{DD64A9F0-DADA-4445-9D31-717DD60543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70310" t="60046" r="6541" b="7427"/>
            <a:stretch/>
          </p:blipFill>
          <p:spPr>
            <a:xfrm>
              <a:off x="5398114" y="4610289"/>
              <a:ext cx="717483" cy="1951688"/>
            </a:xfrm>
            <a:prstGeom prst="rect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</p:pic>
        <p:sp>
          <p:nvSpPr>
            <p:cNvPr id="30" name="矩形 29">
              <a:extLst>
                <a:ext uri="{FF2B5EF4-FFF2-40B4-BE49-F238E27FC236}">
                  <a16:creationId xmlns:a16="http://schemas.microsoft.com/office/drawing/2014/main" id="{F33CAE02-AA02-459E-833D-E3DB8CF159E0}"/>
                </a:ext>
              </a:extLst>
            </p:cNvPr>
            <p:cNvSpPr/>
            <p:nvPr/>
          </p:nvSpPr>
          <p:spPr>
            <a:xfrm flipV="1">
              <a:off x="5535607" y="6600196"/>
              <a:ext cx="564853" cy="234655"/>
            </a:xfrm>
            <a:prstGeom prst="rect">
              <a:avLst/>
            </a:prstGeom>
            <a:noFill/>
            <a:ln w="19050">
              <a:solidFill>
                <a:srgbClr val="DC52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6" name="矩形 55">
              <a:extLst>
                <a:ext uri="{FF2B5EF4-FFF2-40B4-BE49-F238E27FC236}">
                  <a16:creationId xmlns:a16="http://schemas.microsoft.com/office/drawing/2014/main" id="{5C4FA127-EAAD-8640-83C0-E58D737CBE51}"/>
                </a:ext>
              </a:extLst>
            </p:cNvPr>
            <p:cNvSpPr/>
            <p:nvPr/>
          </p:nvSpPr>
          <p:spPr>
            <a:xfrm flipV="1">
              <a:off x="5423952" y="4633057"/>
              <a:ext cx="665806" cy="270707"/>
            </a:xfrm>
            <a:prstGeom prst="rect">
              <a:avLst/>
            </a:prstGeom>
            <a:noFill/>
            <a:ln w="19050">
              <a:solidFill>
                <a:srgbClr val="DC52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pic>
        <p:nvPicPr>
          <p:cNvPr id="2" name="图片 1">
            <a:extLst>
              <a:ext uri="{FF2B5EF4-FFF2-40B4-BE49-F238E27FC236}">
                <a16:creationId xmlns:a16="http://schemas.microsoft.com/office/drawing/2014/main" id="{8CD340AF-B420-DF4A-8AA0-4F248C0E64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1857" y="2117227"/>
            <a:ext cx="2788692" cy="2066288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31B85089-BDA3-1F60-4251-2DB3ECB5E1E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4156416" y="5348303"/>
            <a:ext cx="1735210" cy="3123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431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3">
            <a:extLst>
              <a:ext uri="{FF2B5EF4-FFF2-40B4-BE49-F238E27FC236}">
                <a16:creationId xmlns:a16="http://schemas.microsoft.com/office/drawing/2014/main" id="{360B31A2-2B25-7E42-81BF-FD54D781C9DB}"/>
              </a:ext>
            </a:extLst>
          </p:cNvPr>
          <p:cNvSpPr/>
          <p:nvPr/>
        </p:nvSpPr>
        <p:spPr>
          <a:xfrm>
            <a:off x="389625" y="634501"/>
            <a:ext cx="1412895" cy="163396"/>
          </a:xfrm>
          <a:prstGeom prst="roundRect">
            <a:avLst/>
          </a:prstGeom>
          <a:solidFill>
            <a:schemeClr val="bg2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80138CEC-2902-4649-8C88-86E5F8F27E2D}"/>
              </a:ext>
            </a:extLst>
          </p:cNvPr>
          <p:cNvSpPr txBox="1"/>
          <p:nvPr/>
        </p:nvSpPr>
        <p:spPr>
          <a:xfrm>
            <a:off x="379207" y="375321"/>
            <a:ext cx="1592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kern="0" dirty="0">
                <a:solidFill>
                  <a:srgbClr val="4572C5"/>
                </a:solidFill>
                <a:latin typeface="DengXian" panose="02010600030101010101" pitchFamily="2" charset="-122"/>
                <a:ea typeface="微软雅黑" panose="020B0503020204020204" pitchFamily="34" charset="-122"/>
                <a:cs typeface="宋体" panose="02010600030101010101" pitchFamily="2" charset="-122"/>
              </a:rPr>
              <a:t>如何登录？</a:t>
            </a:r>
            <a:endParaRPr lang="zh-CN" altLang="en-US" sz="2400" b="1" dirty="0">
              <a:solidFill>
                <a:srgbClr val="4572C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圆角矩形 3">
            <a:extLst>
              <a:ext uri="{FF2B5EF4-FFF2-40B4-BE49-F238E27FC236}">
                <a16:creationId xmlns:a16="http://schemas.microsoft.com/office/drawing/2014/main" id="{0A54A4B0-C964-4103-BED9-4F01D6F7B5DF}"/>
              </a:ext>
            </a:extLst>
          </p:cNvPr>
          <p:cNvSpPr/>
          <p:nvPr/>
        </p:nvSpPr>
        <p:spPr>
          <a:xfrm>
            <a:off x="389625" y="1197399"/>
            <a:ext cx="2364719" cy="105940"/>
          </a:xfrm>
          <a:prstGeom prst="roundRect">
            <a:avLst/>
          </a:prstGeom>
          <a:solidFill>
            <a:schemeClr val="bg2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4B5E20B5-1D99-484E-87B8-28B34056B86D}"/>
              </a:ext>
            </a:extLst>
          </p:cNvPr>
          <p:cNvSpPr txBox="1"/>
          <p:nvPr/>
        </p:nvSpPr>
        <p:spPr>
          <a:xfrm>
            <a:off x="389625" y="1015664"/>
            <a:ext cx="24630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kern="0" dirty="0">
                <a:solidFill>
                  <a:srgbClr val="4572C5"/>
                </a:solidFill>
                <a:latin typeface="DengXian" panose="02010600030101010101" pitchFamily="2" charset="-122"/>
                <a:ea typeface="微软雅黑" panose="020B0503020204020204" pitchFamily="34" charset="-122"/>
                <a:cs typeface="宋体" panose="02010600030101010101" pitchFamily="2" charset="-122"/>
              </a:rPr>
              <a:t>登录方式：微信扫码登录</a:t>
            </a:r>
            <a:endParaRPr lang="zh-CN" altLang="en-US" sz="1600" b="1" dirty="0">
              <a:solidFill>
                <a:srgbClr val="4572C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23506A33-3740-4ACE-979B-EED3149FD273}"/>
              </a:ext>
            </a:extLst>
          </p:cNvPr>
          <p:cNvSpPr/>
          <p:nvPr/>
        </p:nvSpPr>
        <p:spPr>
          <a:xfrm>
            <a:off x="389625" y="1387597"/>
            <a:ext cx="5985851" cy="68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5000"/>
              </a:lnSpc>
              <a:spcAft>
                <a:spcPts val="600"/>
              </a:spcAft>
            </a:pPr>
            <a:r>
              <a:rPr lang="zh-CN" altLang="en-US" sz="1400" kern="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宋体" panose="02010600030101010101" pitchFamily="2" charset="-122"/>
              </a:rPr>
              <a:t>电脑</a:t>
            </a:r>
            <a:r>
              <a:rPr lang="zh-CN" altLang="zh-CN" sz="1400" kern="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宋体" panose="02010600030101010101" pitchFamily="2" charset="-122"/>
              </a:rPr>
              <a:t>访问</a:t>
            </a:r>
            <a:r>
              <a:rPr lang="zh-CN" altLang="en-US" sz="1400" kern="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宋体" panose="02010600030101010101" pitchFamily="2" charset="-122"/>
              </a:rPr>
              <a:t>课程平台</a:t>
            </a:r>
            <a:r>
              <a:rPr lang="zh-CN" altLang="zh-CN" sz="1400" kern="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宋体" panose="02010600030101010101" pitchFamily="2" charset="-122"/>
              </a:rPr>
              <a:t>地址</a:t>
            </a:r>
            <a:r>
              <a:rPr lang="zh-CN" altLang="en-US" sz="1400" kern="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宋体" panose="02010600030101010101" pitchFamily="2" charset="-122"/>
              </a:rPr>
              <a:t>：</a:t>
            </a:r>
            <a:r>
              <a:rPr lang="en-US" altLang="zh-CN" sz="1400" kern="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hlinkClick r:id="rId3"/>
              </a:rPr>
              <a:t>https://gsupccfd.yuketang.cn</a:t>
            </a:r>
            <a:endParaRPr lang="en-US" altLang="zh-CN" sz="1400" kern="0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just">
              <a:lnSpc>
                <a:spcPct val="125000"/>
              </a:lnSpc>
              <a:spcAft>
                <a:spcPts val="600"/>
              </a:spcAft>
            </a:pPr>
            <a:r>
              <a:rPr lang="zh-CN" altLang="zh-CN" sz="1400" kern="0" dirty="0">
                <a:latin typeface="Microsoft YaHei" panose="020B0503020204020204" pitchFamily="34" charset="-122"/>
                <a:ea typeface="Microsoft YaHei" panose="020B0503020204020204" pitchFamily="34" charset="-122"/>
                <a:cs typeface="宋体" panose="02010600030101010101" pitchFamily="2" charset="-122"/>
              </a:rPr>
              <a:t>使用微信扫码登录</a:t>
            </a:r>
            <a:r>
              <a:rPr lang="zh-CN" altLang="en-US" sz="1400" kern="0" dirty="0">
                <a:latin typeface="Microsoft YaHei" panose="020B0503020204020204" pitchFamily="34" charset="-122"/>
                <a:ea typeface="Microsoft YaHei" panose="020B0503020204020204" pitchFamily="34" charset="-122"/>
                <a:cs typeface="宋体" panose="02010600030101010101" pitchFamily="2" charset="-122"/>
              </a:rPr>
              <a:t>。</a:t>
            </a:r>
            <a:endParaRPr lang="en-US" altLang="zh-CN" sz="1400" kern="0" dirty="0">
              <a:latin typeface="Microsoft YaHei" panose="020B0503020204020204" pitchFamily="34" charset="-122"/>
              <a:ea typeface="Microsoft YaHei" panose="020B0503020204020204" pitchFamily="34" charset="-122"/>
              <a:cs typeface="宋体" panose="02010600030101010101" pitchFamily="2" charset="-122"/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E36F5731-AFD9-4C92-B1BE-5D63A8FBAD36}"/>
              </a:ext>
            </a:extLst>
          </p:cNvPr>
          <p:cNvSpPr txBox="1"/>
          <p:nvPr/>
        </p:nvSpPr>
        <p:spPr>
          <a:xfrm>
            <a:off x="6493879" y="9638626"/>
            <a:ext cx="364121" cy="276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kumimoji="1" lang="en-US" altLang="zh-CN" sz="1200" dirty="0"/>
              <a:t>P2</a:t>
            </a:r>
            <a:endParaRPr kumimoji="1" lang="zh-CN" altLang="en-US" sz="1200" dirty="0"/>
          </a:p>
        </p:txBody>
      </p:sp>
      <p:sp>
        <p:nvSpPr>
          <p:cNvPr id="69" name="矩形 68">
            <a:extLst>
              <a:ext uri="{FF2B5EF4-FFF2-40B4-BE49-F238E27FC236}">
                <a16:creationId xmlns:a16="http://schemas.microsoft.com/office/drawing/2014/main" id="{C4259498-E0ED-FF44-B8DF-B1A22973E2F1}"/>
              </a:ext>
            </a:extLst>
          </p:cNvPr>
          <p:cNvSpPr/>
          <p:nvPr/>
        </p:nvSpPr>
        <p:spPr>
          <a:xfrm>
            <a:off x="362735" y="2181422"/>
            <a:ext cx="4979922" cy="3020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5000"/>
              </a:lnSpc>
              <a:spcAft>
                <a:spcPts val="600"/>
              </a:spcAft>
            </a:pPr>
            <a:r>
              <a:rPr lang="zh-CN" altLang="en-US" sz="1200" b="1" kern="0" dirty="0">
                <a:solidFill>
                  <a:srgbClr val="DC5233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宋体" panose="02010600030101010101" pitchFamily="2" charset="-122"/>
              </a:rPr>
              <a:t>温馨提示：</a:t>
            </a:r>
            <a:r>
              <a:rPr lang="zh-CN" altLang="zh-CN" sz="1200" kern="0" dirty="0">
                <a:solidFill>
                  <a:srgbClr val="DC5233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宋体" panose="02010600030101010101" pitchFamily="2" charset="-122"/>
              </a:rPr>
              <a:t>推荐使用</a:t>
            </a:r>
            <a:r>
              <a:rPr lang="en-US" altLang="zh-CN" sz="1200" kern="0" dirty="0">
                <a:solidFill>
                  <a:srgbClr val="DC5233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宋体" panose="02010600030101010101" pitchFamily="2" charset="-122"/>
              </a:rPr>
              <a:t>Google</a:t>
            </a:r>
            <a:r>
              <a:rPr lang="zh-CN" altLang="en-US" sz="1200" kern="0" dirty="0">
                <a:solidFill>
                  <a:srgbClr val="DC5233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宋体" panose="02010600030101010101" pitchFamily="2" charset="-122"/>
              </a:rPr>
              <a:t>的</a:t>
            </a:r>
            <a:r>
              <a:rPr lang="en-US" altLang="zh-CN" sz="1200" kern="0" dirty="0">
                <a:solidFill>
                  <a:srgbClr val="DC5233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宋体" panose="02010600030101010101" pitchFamily="2" charset="-122"/>
              </a:rPr>
              <a:t>Chrome</a:t>
            </a:r>
            <a:r>
              <a:rPr lang="zh-CN" altLang="zh-CN" sz="1200" kern="0" dirty="0">
                <a:solidFill>
                  <a:srgbClr val="DC5233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宋体" panose="02010600030101010101" pitchFamily="2" charset="-122"/>
              </a:rPr>
              <a:t>浏览器</a:t>
            </a:r>
            <a:r>
              <a:rPr lang="zh-CN" altLang="en-US" sz="1200" kern="0" dirty="0">
                <a:solidFill>
                  <a:srgbClr val="DC5233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宋体" panose="02010600030101010101" pitchFamily="2" charset="-122"/>
              </a:rPr>
              <a:t>或</a:t>
            </a:r>
            <a:r>
              <a:rPr lang="zh-CN" altLang="zh-CN" sz="1200" kern="0" dirty="0">
                <a:solidFill>
                  <a:srgbClr val="DC5233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宋体" panose="02010600030101010101" pitchFamily="2" charset="-122"/>
              </a:rPr>
              <a:t>火狐浏览器</a:t>
            </a:r>
            <a:r>
              <a:rPr lang="zh-CN" altLang="en-US" sz="1200" kern="0" dirty="0">
                <a:solidFill>
                  <a:srgbClr val="DC5233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宋体" panose="02010600030101010101" pitchFamily="2" charset="-122"/>
              </a:rPr>
              <a:t>。</a:t>
            </a:r>
            <a:endParaRPr lang="zh-CN" altLang="zh-CN" sz="1200" kern="100" dirty="0">
              <a:solidFill>
                <a:srgbClr val="DC5233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92E3633D-0F10-6F1C-E137-7E1F3BE33EB0}"/>
              </a:ext>
            </a:extLst>
          </p:cNvPr>
          <p:cNvSpPr/>
          <p:nvPr/>
        </p:nvSpPr>
        <p:spPr>
          <a:xfrm>
            <a:off x="362735" y="6469823"/>
            <a:ext cx="5985851" cy="3370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5000"/>
              </a:lnSpc>
              <a:spcAft>
                <a:spcPts val="600"/>
              </a:spcAft>
            </a:pPr>
            <a:r>
              <a:rPr lang="zh-CN" altLang="en-US" sz="1400" kern="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宋体" panose="02010600030101010101" pitchFamily="2" charset="-122"/>
              </a:rPr>
              <a:t>登录后，点击右上角</a:t>
            </a:r>
            <a:r>
              <a:rPr lang="en-US" altLang="zh-CN" sz="1400" kern="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宋体" panose="02010600030101010101" pitchFamily="2" charset="-122"/>
              </a:rPr>
              <a:t>【</a:t>
            </a:r>
            <a:r>
              <a:rPr lang="zh-CN" altLang="en-US" sz="1400" kern="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宋体" panose="02010600030101010101" pitchFamily="2" charset="-122"/>
              </a:rPr>
              <a:t>进入平台</a:t>
            </a:r>
            <a:r>
              <a:rPr lang="en-US" altLang="zh-CN" sz="1400" kern="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宋体" panose="02010600030101010101" pitchFamily="2" charset="-122"/>
              </a:rPr>
              <a:t>】</a:t>
            </a:r>
            <a:r>
              <a:rPr lang="zh-CN" altLang="en-US" sz="1400" kern="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宋体" panose="02010600030101010101" pitchFamily="2" charset="-122"/>
              </a:rPr>
              <a:t>。</a:t>
            </a:r>
            <a:endParaRPr lang="en-US" altLang="zh-CN" sz="1400" kern="0" dirty="0">
              <a:latin typeface="Microsoft YaHei" panose="020B0503020204020204" pitchFamily="34" charset="-122"/>
              <a:ea typeface="Microsoft YaHei" panose="020B0503020204020204" pitchFamily="34" charset="-122"/>
              <a:cs typeface="宋体" panose="02010600030101010101" pitchFamily="2" charset="-122"/>
            </a:endParaRPr>
          </a:p>
        </p:txBody>
      </p:sp>
      <p:pic>
        <p:nvPicPr>
          <p:cNvPr id="8" name="图片 7" descr="图形用户界面, 网站&#10;&#10;AI 生成的内容可能不正确。">
            <a:extLst>
              <a:ext uri="{FF2B5EF4-FFF2-40B4-BE49-F238E27FC236}">
                <a16:creationId xmlns:a16="http://schemas.microsoft.com/office/drawing/2014/main" id="{85818931-58D0-B1BD-C70E-9453C5C3D05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35520"/>
          <a:stretch/>
        </p:blipFill>
        <p:spPr>
          <a:xfrm>
            <a:off x="389625" y="6937711"/>
            <a:ext cx="5958961" cy="2188001"/>
          </a:xfrm>
          <a:prstGeom prst="rect">
            <a:avLst/>
          </a:prstGeom>
        </p:spPr>
      </p:pic>
      <p:pic>
        <p:nvPicPr>
          <p:cNvPr id="10" name="图片 9" descr="图形用户界面&#10;&#10;AI 生成的内容可能不正确。">
            <a:extLst>
              <a:ext uri="{FF2B5EF4-FFF2-40B4-BE49-F238E27FC236}">
                <a16:creationId xmlns:a16="http://schemas.microsoft.com/office/drawing/2014/main" id="{F63CFB0F-AD55-52AB-2411-09AD9B48EA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9625" y="2524032"/>
            <a:ext cx="5940864" cy="3382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2391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3">
            <a:extLst>
              <a:ext uri="{FF2B5EF4-FFF2-40B4-BE49-F238E27FC236}">
                <a16:creationId xmlns:a16="http://schemas.microsoft.com/office/drawing/2014/main" id="{87533150-2EC9-4747-9A4B-B5453506ACC9}"/>
              </a:ext>
            </a:extLst>
          </p:cNvPr>
          <p:cNvSpPr/>
          <p:nvPr/>
        </p:nvSpPr>
        <p:spPr>
          <a:xfrm>
            <a:off x="476594" y="444653"/>
            <a:ext cx="1593435" cy="142735"/>
          </a:xfrm>
          <a:prstGeom prst="roundRect">
            <a:avLst/>
          </a:prstGeom>
          <a:solidFill>
            <a:schemeClr val="bg2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>
              <a:solidFill>
                <a:srgbClr val="4572C5"/>
              </a:solidFill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356F1B66-1FB4-AC47-8AA8-E9FDBF1799A3}"/>
              </a:ext>
            </a:extLst>
          </p:cNvPr>
          <p:cNvSpPr txBox="1"/>
          <p:nvPr/>
        </p:nvSpPr>
        <p:spPr>
          <a:xfrm>
            <a:off x="439997" y="183163"/>
            <a:ext cx="17451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kern="0" dirty="0">
                <a:solidFill>
                  <a:srgbClr val="4572C5"/>
                </a:solidFill>
                <a:latin typeface="DengXian" panose="02010600030101010101" pitchFamily="2" charset="-122"/>
                <a:ea typeface="微软雅黑" panose="020B0503020204020204" pitchFamily="34" charset="-122"/>
                <a:cs typeface="宋体" panose="02010600030101010101" pitchFamily="2" charset="-122"/>
              </a:rPr>
              <a:t>如何学习？</a:t>
            </a:r>
            <a:endParaRPr lang="zh-CN" altLang="en-US" sz="2000" b="1" dirty="0">
              <a:solidFill>
                <a:srgbClr val="4572C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7EF2D497-287F-024C-A8E1-29CD5800CA42}"/>
              </a:ext>
            </a:extLst>
          </p:cNvPr>
          <p:cNvSpPr txBox="1"/>
          <p:nvPr/>
        </p:nvSpPr>
        <p:spPr>
          <a:xfrm>
            <a:off x="6493879" y="9629001"/>
            <a:ext cx="364121" cy="276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kumimoji="1" lang="en-US" altLang="zh-CN" sz="1200" dirty="0"/>
              <a:t>P3</a:t>
            </a:r>
            <a:endParaRPr kumimoji="1" lang="zh-CN" altLang="en-US" sz="1200" dirty="0"/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CA13B3E1-13D4-4A82-8B53-6D0907E1027A}"/>
              </a:ext>
            </a:extLst>
          </p:cNvPr>
          <p:cNvSpPr/>
          <p:nvPr/>
        </p:nvSpPr>
        <p:spPr>
          <a:xfrm>
            <a:off x="531319" y="1208652"/>
            <a:ext cx="555135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zh-CN" altLang="en-US" sz="1400" kern="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①在「培训项目」</a:t>
            </a:r>
            <a:r>
              <a:rPr lang="en-US" altLang="zh-CN" sz="1400" kern="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-</a:t>
            </a:r>
            <a:r>
              <a:rPr lang="zh-CN" altLang="en-US" sz="1400" kern="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「我参加的培训」中查看对应项目</a:t>
            </a:r>
            <a:endParaRPr lang="en-US" altLang="zh-CN" sz="1400" kern="0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61" name="矩形 60">
            <a:extLst>
              <a:ext uri="{FF2B5EF4-FFF2-40B4-BE49-F238E27FC236}">
                <a16:creationId xmlns:a16="http://schemas.microsoft.com/office/drawing/2014/main" id="{97ACF4EE-75EB-448C-BA00-D482A38C24D6}"/>
              </a:ext>
            </a:extLst>
          </p:cNvPr>
          <p:cNvSpPr/>
          <p:nvPr/>
        </p:nvSpPr>
        <p:spPr>
          <a:xfrm>
            <a:off x="498516" y="3867461"/>
            <a:ext cx="591907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zh-CN" altLang="en-US" sz="1400" kern="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②点击「进入培训班」</a:t>
            </a:r>
            <a:r>
              <a:rPr lang="en-US" altLang="zh-CN" sz="1400" kern="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-</a:t>
            </a:r>
            <a:r>
              <a:rPr lang="zh-CN" altLang="en-US" sz="1400" kern="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「去选课」，进入选课页面，至少选择</a:t>
            </a:r>
            <a:r>
              <a:rPr lang="en-US" altLang="zh-CN" sz="1400" kern="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6</a:t>
            </a:r>
            <a:r>
              <a:rPr lang="zh-CN" altLang="en-US" sz="1400" kern="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门</a:t>
            </a:r>
            <a:endParaRPr lang="en-US" altLang="zh-CN" sz="1400" kern="0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62" name="矩形 61">
            <a:extLst>
              <a:ext uri="{FF2B5EF4-FFF2-40B4-BE49-F238E27FC236}">
                <a16:creationId xmlns:a16="http://schemas.microsoft.com/office/drawing/2014/main" id="{5DFDEDF7-C0ED-4E06-97FA-5065D976C946}"/>
              </a:ext>
            </a:extLst>
          </p:cNvPr>
          <p:cNvSpPr/>
          <p:nvPr/>
        </p:nvSpPr>
        <p:spPr>
          <a:xfrm>
            <a:off x="464119" y="6479380"/>
            <a:ext cx="5742930" cy="7005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zh-CN" altLang="en-US" sz="1400" kern="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③点击课程卡片，</a:t>
            </a:r>
            <a:r>
              <a:rPr lang="zh-CN" altLang="zh-CN" sz="1400" kern="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可了解课程的详情，点击课程详情页右上角</a:t>
            </a:r>
            <a:r>
              <a:rPr lang="zh-CN" altLang="en-US" sz="1400" kern="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「</a:t>
            </a:r>
            <a:r>
              <a:rPr lang="zh-CN" altLang="zh-CN" sz="1400" kern="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选课</a:t>
            </a:r>
            <a:r>
              <a:rPr lang="zh-CN" altLang="en-US" sz="1400" kern="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」，</a:t>
            </a:r>
            <a:r>
              <a:rPr lang="zh-CN" altLang="zh-CN" sz="1400" kern="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即完成</a:t>
            </a:r>
            <a:r>
              <a:rPr lang="zh-CN" altLang="en-US" sz="1400" kern="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选课。</a:t>
            </a:r>
            <a:endParaRPr lang="en-US" altLang="zh-CN" sz="1400" kern="0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42F8DC4E-64BA-492D-9942-D14D172770D8}"/>
              </a:ext>
            </a:extLst>
          </p:cNvPr>
          <p:cNvSpPr/>
          <p:nvPr/>
        </p:nvSpPr>
        <p:spPr>
          <a:xfrm>
            <a:off x="394951" y="844763"/>
            <a:ext cx="1891956" cy="3720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  <a:spcAft>
                <a:spcPts val="600"/>
              </a:spcAft>
            </a:pPr>
            <a:r>
              <a:rPr lang="zh-CN" altLang="en-US" sz="1600" b="1" dirty="0">
                <a:solidFill>
                  <a:srgbClr val="4572C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第</a:t>
            </a:r>
            <a:r>
              <a:rPr lang="en-US" altLang="zh-CN" sz="1600" b="1" dirty="0">
                <a:solidFill>
                  <a:srgbClr val="4572C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1</a:t>
            </a:r>
            <a:r>
              <a:rPr lang="zh-CN" altLang="en-US" sz="1600" b="1" dirty="0">
                <a:solidFill>
                  <a:srgbClr val="4572C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步：选课</a:t>
            </a:r>
            <a:endParaRPr lang="en-US" altLang="zh-CN" sz="1600" b="1" dirty="0">
              <a:solidFill>
                <a:srgbClr val="4572C5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3" name="图片 2" descr="图形用户界面, 应用程序, Teams&#10;&#10;AI 生成的内容可能不正确。">
            <a:extLst>
              <a:ext uri="{FF2B5EF4-FFF2-40B4-BE49-F238E27FC236}">
                <a16:creationId xmlns:a16="http://schemas.microsoft.com/office/drawing/2014/main" id="{57BE0CD0-CD4B-AD8E-5A0E-3C193BA57E7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35571"/>
          <a:stretch/>
        </p:blipFill>
        <p:spPr>
          <a:xfrm>
            <a:off x="601900" y="1654437"/>
            <a:ext cx="5779110" cy="2125423"/>
          </a:xfrm>
          <a:prstGeom prst="rect">
            <a:avLst/>
          </a:prstGeom>
        </p:spPr>
      </p:pic>
      <p:pic>
        <p:nvPicPr>
          <p:cNvPr id="7" name="图片 6" descr="图形用户界面, 应用程序&#10;&#10;AI 生成的内容可能不正确。">
            <a:extLst>
              <a:ext uri="{FF2B5EF4-FFF2-40B4-BE49-F238E27FC236}">
                <a16:creationId xmlns:a16="http://schemas.microsoft.com/office/drawing/2014/main" id="{4415C90A-83E5-72EA-4462-7CAEEEE263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900" y="4381833"/>
            <a:ext cx="5708533" cy="1890952"/>
          </a:xfrm>
          <a:prstGeom prst="rect">
            <a:avLst/>
          </a:prstGeom>
        </p:spPr>
      </p:pic>
      <p:pic>
        <p:nvPicPr>
          <p:cNvPr id="10" name="图片 9" descr="图形用户界面, 文本, 应用程序&#10;&#10;AI 生成的内容可能不正确。">
            <a:extLst>
              <a:ext uri="{FF2B5EF4-FFF2-40B4-BE49-F238E27FC236}">
                <a16:creationId xmlns:a16="http://schemas.microsoft.com/office/drawing/2014/main" id="{5FF2ADC9-ACF9-C840-4C35-77C90D866CD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24951"/>
          <a:stretch/>
        </p:blipFill>
        <p:spPr>
          <a:xfrm>
            <a:off x="610750" y="7206604"/>
            <a:ext cx="5668172" cy="2277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3475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 descr="图形用户界面, 应用程序&#10;&#10;描述已自动生成">
            <a:extLst>
              <a:ext uri="{FF2B5EF4-FFF2-40B4-BE49-F238E27FC236}">
                <a16:creationId xmlns:a16="http://schemas.microsoft.com/office/drawing/2014/main" id="{1F2D001A-AD65-CE47-B251-D0580F612F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19" b="27519"/>
          <a:stretch/>
        </p:blipFill>
        <p:spPr>
          <a:xfrm>
            <a:off x="635426" y="6800078"/>
            <a:ext cx="5185785" cy="14843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圆角矩形 3">
            <a:extLst>
              <a:ext uri="{FF2B5EF4-FFF2-40B4-BE49-F238E27FC236}">
                <a16:creationId xmlns:a16="http://schemas.microsoft.com/office/drawing/2014/main" id="{87533150-2EC9-4747-9A4B-B5453506ACC9}"/>
              </a:ext>
            </a:extLst>
          </p:cNvPr>
          <p:cNvSpPr/>
          <p:nvPr/>
        </p:nvSpPr>
        <p:spPr>
          <a:xfrm>
            <a:off x="476594" y="444653"/>
            <a:ext cx="1593435" cy="142735"/>
          </a:xfrm>
          <a:prstGeom prst="roundRect">
            <a:avLst/>
          </a:prstGeom>
          <a:solidFill>
            <a:schemeClr val="bg2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>
              <a:solidFill>
                <a:srgbClr val="4572C5"/>
              </a:solidFill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356F1B66-1FB4-AC47-8AA8-E9FDBF1799A3}"/>
              </a:ext>
            </a:extLst>
          </p:cNvPr>
          <p:cNvSpPr txBox="1"/>
          <p:nvPr/>
        </p:nvSpPr>
        <p:spPr>
          <a:xfrm>
            <a:off x="439997" y="183163"/>
            <a:ext cx="17451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kern="0" dirty="0">
                <a:solidFill>
                  <a:srgbClr val="4572C5"/>
                </a:solidFill>
                <a:latin typeface="DengXian" panose="02010600030101010101" pitchFamily="2" charset="-122"/>
                <a:ea typeface="微软雅黑" panose="020B0503020204020204" pitchFamily="34" charset="-122"/>
                <a:cs typeface="宋体" panose="02010600030101010101" pitchFamily="2" charset="-122"/>
              </a:rPr>
              <a:t>如何学习？</a:t>
            </a:r>
            <a:endParaRPr lang="zh-CN" altLang="en-US" sz="2000" b="1" dirty="0">
              <a:solidFill>
                <a:srgbClr val="4572C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7EF2D497-287F-024C-A8E1-29CD5800CA42}"/>
              </a:ext>
            </a:extLst>
          </p:cNvPr>
          <p:cNvSpPr txBox="1"/>
          <p:nvPr/>
        </p:nvSpPr>
        <p:spPr>
          <a:xfrm>
            <a:off x="6493879" y="9629001"/>
            <a:ext cx="364121" cy="276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kumimoji="1" lang="en-US" altLang="zh-CN" sz="1200" dirty="0"/>
              <a:t>P4</a:t>
            </a: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A356D8CE-2177-438C-BE91-6986A4CB902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00" t="18228" r="88658" b="73088"/>
          <a:stretch/>
        </p:blipFill>
        <p:spPr>
          <a:xfrm>
            <a:off x="935065" y="7172167"/>
            <a:ext cx="560334" cy="319183"/>
          </a:xfrm>
          <a:prstGeom prst="rect">
            <a:avLst/>
          </a:prstGeom>
          <a:ln w="12700">
            <a:solidFill>
              <a:srgbClr val="DC5233"/>
            </a:solidFill>
          </a:ln>
        </p:spPr>
      </p:pic>
      <p:sp>
        <p:nvSpPr>
          <p:cNvPr id="61" name="矩形 60">
            <a:extLst>
              <a:ext uri="{FF2B5EF4-FFF2-40B4-BE49-F238E27FC236}">
                <a16:creationId xmlns:a16="http://schemas.microsoft.com/office/drawing/2014/main" id="{97ACF4EE-75EB-448C-BA00-D482A38C24D6}"/>
              </a:ext>
            </a:extLst>
          </p:cNvPr>
          <p:cNvSpPr/>
          <p:nvPr/>
        </p:nvSpPr>
        <p:spPr>
          <a:xfrm>
            <a:off x="576365" y="3343002"/>
            <a:ext cx="57190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zh-CN" altLang="en-US" sz="1400" kern="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①在培训班中查看已选课程，点击课程名称，进入课程观看页面</a:t>
            </a:r>
            <a:endParaRPr lang="en-US" altLang="zh-CN" sz="1400" kern="0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51" name="矩形 50">
            <a:extLst>
              <a:ext uri="{FF2B5EF4-FFF2-40B4-BE49-F238E27FC236}">
                <a16:creationId xmlns:a16="http://schemas.microsoft.com/office/drawing/2014/main" id="{8B832541-3036-8B47-9569-34B25AE63BC5}"/>
              </a:ext>
            </a:extLst>
          </p:cNvPr>
          <p:cNvSpPr/>
          <p:nvPr/>
        </p:nvSpPr>
        <p:spPr>
          <a:xfrm flipV="1">
            <a:off x="2139923" y="7590738"/>
            <a:ext cx="3591026" cy="319885"/>
          </a:xfrm>
          <a:prstGeom prst="rect">
            <a:avLst/>
          </a:prstGeom>
          <a:noFill/>
          <a:ln w="19050">
            <a:solidFill>
              <a:srgbClr val="DC52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42F8DC4E-64BA-492D-9942-D14D172770D8}"/>
              </a:ext>
            </a:extLst>
          </p:cNvPr>
          <p:cNvSpPr/>
          <p:nvPr/>
        </p:nvSpPr>
        <p:spPr>
          <a:xfrm>
            <a:off x="439997" y="2979842"/>
            <a:ext cx="1891956" cy="3720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  <a:spcAft>
                <a:spcPts val="600"/>
              </a:spcAft>
            </a:pPr>
            <a:r>
              <a:rPr lang="zh-CN" altLang="en-US" sz="1600" b="1" dirty="0">
                <a:solidFill>
                  <a:srgbClr val="4572C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第</a:t>
            </a:r>
            <a:r>
              <a:rPr lang="en-US" altLang="zh-CN" sz="1600" b="1" dirty="0">
                <a:solidFill>
                  <a:srgbClr val="4572C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2</a:t>
            </a:r>
            <a:r>
              <a:rPr lang="zh-CN" altLang="en-US" sz="1600" b="1" dirty="0">
                <a:solidFill>
                  <a:srgbClr val="4572C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步：课程学习</a:t>
            </a:r>
            <a:endParaRPr lang="en-US" altLang="zh-CN" sz="1600" b="1" dirty="0">
              <a:solidFill>
                <a:srgbClr val="4572C5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3DEF18AE-1B2E-F908-186C-0969353DE68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00" t="12974" r="13090" b="46259"/>
          <a:stretch/>
        </p:blipFill>
        <p:spPr bwMode="auto">
          <a:xfrm>
            <a:off x="652296" y="982549"/>
            <a:ext cx="5170822" cy="16021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D0D79455-A745-8459-DD41-A624AC2E4293}"/>
              </a:ext>
            </a:extLst>
          </p:cNvPr>
          <p:cNvSpPr/>
          <p:nvPr/>
        </p:nvSpPr>
        <p:spPr>
          <a:xfrm>
            <a:off x="583178" y="6340558"/>
            <a:ext cx="523803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zh-CN" altLang="en-US" sz="1400" kern="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②点击「课程章节名称」，观看视频</a:t>
            </a:r>
            <a:endParaRPr lang="en-US" altLang="zh-CN" sz="1400" kern="0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7" name="图片 6" descr="图形用户界面, 应用程序&#10;&#10;描述已自动生成">
            <a:extLst>
              <a:ext uri="{FF2B5EF4-FFF2-40B4-BE49-F238E27FC236}">
                <a16:creationId xmlns:a16="http://schemas.microsoft.com/office/drawing/2014/main" id="{48422C1B-B367-4A49-467F-4B1AF10B06F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580" t="9727" r="1587" b="9028"/>
          <a:stretch/>
        </p:blipFill>
        <p:spPr>
          <a:xfrm>
            <a:off x="652296" y="3748752"/>
            <a:ext cx="5168915" cy="2393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865186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3">
            <a:extLst>
              <a:ext uri="{FF2B5EF4-FFF2-40B4-BE49-F238E27FC236}">
                <a16:creationId xmlns:a16="http://schemas.microsoft.com/office/drawing/2014/main" id="{87533150-2EC9-4747-9A4B-B5453506ACC9}"/>
              </a:ext>
            </a:extLst>
          </p:cNvPr>
          <p:cNvSpPr/>
          <p:nvPr/>
        </p:nvSpPr>
        <p:spPr>
          <a:xfrm>
            <a:off x="476594" y="444653"/>
            <a:ext cx="1593435" cy="142735"/>
          </a:xfrm>
          <a:prstGeom prst="roundRect">
            <a:avLst/>
          </a:prstGeom>
          <a:solidFill>
            <a:schemeClr val="bg2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>
              <a:solidFill>
                <a:srgbClr val="4572C5"/>
              </a:solidFill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356F1B66-1FB4-AC47-8AA8-E9FDBF1799A3}"/>
              </a:ext>
            </a:extLst>
          </p:cNvPr>
          <p:cNvSpPr txBox="1"/>
          <p:nvPr/>
        </p:nvSpPr>
        <p:spPr>
          <a:xfrm>
            <a:off x="439997" y="183163"/>
            <a:ext cx="17451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kern="0" dirty="0">
                <a:solidFill>
                  <a:srgbClr val="4572C5"/>
                </a:solidFill>
                <a:latin typeface="DengXian" panose="02010600030101010101" pitchFamily="2" charset="-122"/>
                <a:ea typeface="微软雅黑" panose="020B0503020204020204" pitchFamily="34" charset="-122"/>
                <a:cs typeface="宋体" panose="02010600030101010101" pitchFamily="2" charset="-122"/>
              </a:rPr>
              <a:t>如何学习？</a:t>
            </a:r>
            <a:endParaRPr lang="zh-CN" altLang="en-US" sz="2000" b="1" dirty="0">
              <a:solidFill>
                <a:srgbClr val="4572C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7EF2D497-287F-024C-A8E1-29CD5800CA42}"/>
              </a:ext>
            </a:extLst>
          </p:cNvPr>
          <p:cNvSpPr txBox="1"/>
          <p:nvPr/>
        </p:nvSpPr>
        <p:spPr>
          <a:xfrm>
            <a:off x="6493879" y="9629001"/>
            <a:ext cx="364121" cy="276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kumimoji="1" lang="en-US" altLang="zh-CN" sz="1200" dirty="0"/>
              <a:t>P5</a:t>
            </a:r>
            <a:endParaRPr kumimoji="1" lang="zh-CN" altLang="en-US" sz="1200" dirty="0"/>
          </a:p>
        </p:txBody>
      </p:sp>
      <p:sp>
        <p:nvSpPr>
          <p:cNvPr id="62" name="矩形 61">
            <a:extLst>
              <a:ext uri="{FF2B5EF4-FFF2-40B4-BE49-F238E27FC236}">
                <a16:creationId xmlns:a16="http://schemas.microsoft.com/office/drawing/2014/main" id="{5DFDEDF7-C0ED-4E06-97FA-5065D976C946}"/>
              </a:ext>
            </a:extLst>
          </p:cNvPr>
          <p:cNvSpPr/>
          <p:nvPr/>
        </p:nvSpPr>
        <p:spPr>
          <a:xfrm>
            <a:off x="439998" y="849859"/>
            <a:ext cx="496775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zh-CN" altLang="en-US" sz="1400" kern="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③在视频观看页面，点击右上角「目录」，可选择视频章节</a:t>
            </a:r>
            <a:endParaRPr lang="en-US" altLang="zh-CN" sz="1400" kern="0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64" name="矩形 63">
            <a:extLst>
              <a:ext uri="{FF2B5EF4-FFF2-40B4-BE49-F238E27FC236}">
                <a16:creationId xmlns:a16="http://schemas.microsoft.com/office/drawing/2014/main" id="{6FA3F824-8000-46B9-B19C-927D480CD872}"/>
              </a:ext>
            </a:extLst>
          </p:cNvPr>
          <p:cNvSpPr/>
          <p:nvPr/>
        </p:nvSpPr>
        <p:spPr>
          <a:xfrm>
            <a:off x="457916" y="3465824"/>
            <a:ext cx="539715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5000"/>
              </a:lnSpc>
              <a:spcAft>
                <a:spcPts val="0"/>
              </a:spcAft>
            </a:pPr>
            <a:r>
              <a:rPr lang="zh-CN" altLang="en-US" sz="1200" b="1" kern="0" dirty="0">
                <a:solidFill>
                  <a:srgbClr val="DC5233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温馨提示：</a:t>
            </a:r>
            <a:endParaRPr lang="en-US" altLang="zh-CN" sz="1200" b="1" kern="0" dirty="0">
              <a:solidFill>
                <a:srgbClr val="DC5233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algn="just">
              <a:lnSpc>
                <a:spcPct val="125000"/>
              </a:lnSpc>
              <a:spcAft>
                <a:spcPts val="0"/>
              </a:spcAft>
            </a:pPr>
            <a:r>
              <a:rPr lang="en-US" altLang="zh-CN" sz="1200" kern="0" dirty="0">
                <a:solidFill>
                  <a:srgbClr val="DC5233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1.</a:t>
            </a:r>
            <a:r>
              <a:rPr lang="zh-CN" altLang="en-US" sz="1200" kern="0" dirty="0">
                <a:solidFill>
                  <a:srgbClr val="DC5233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 为保证学习效果，首次观看视频过程中无法拖拽进度条；</a:t>
            </a:r>
            <a:endParaRPr lang="en-US" altLang="zh-CN" sz="1200" kern="0" dirty="0">
              <a:solidFill>
                <a:srgbClr val="DC5233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algn="just">
              <a:lnSpc>
                <a:spcPct val="125000"/>
              </a:lnSpc>
              <a:spcAft>
                <a:spcPts val="0"/>
              </a:spcAft>
            </a:pPr>
            <a:r>
              <a:rPr lang="en-US" altLang="zh-CN" sz="1200" kern="0" dirty="0">
                <a:solidFill>
                  <a:srgbClr val="DC5233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2.</a:t>
            </a:r>
            <a:r>
              <a:rPr lang="zh-CN" altLang="en-US" sz="1200" kern="0" dirty="0">
                <a:solidFill>
                  <a:srgbClr val="DC5233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 课程开放期间可反复观看视频，但截止时间之后学习数据将不被记录，请注意课程学习时间，确保在截止时间前完成课程学习。</a:t>
            </a:r>
            <a:endParaRPr lang="en-US" altLang="zh-CN" sz="1200" kern="0" dirty="0">
              <a:solidFill>
                <a:srgbClr val="DC5233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6" name="图片 15" descr="图形用户界面, 文本&#10;&#10;描述已自动生成">
            <a:extLst>
              <a:ext uri="{FF2B5EF4-FFF2-40B4-BE49-F238E27FC236}">
                <a16:creationId xmlns:a16="http://schemas.microsoft.com/office/drawing/2014/main" id="{A1A11C48-28D3-8F4A-9242-3E83E73026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437"/>
          <a:stretch/>
        </p:blipFill>
        <p:spPr>
          <a:xfrm>
            <a:off x="534254" y="1283138"/>
            <a:ext cx="5279957" cy="2016012"/>
          </a:xfrm>
          <a:prstGeom prst="rect">
            <a:avLst/>
          </a:prstGeom>
        </p:spPr>
      </p:pic>
      <p:pic>
        <p:nvPicPr>
          <p:cNvPr id="10" name="图片 9" descr="图形用户界面, 应用程序&#10;&#10;描述已自动生成">
            <a:extLst>
              <a:ext uri="{FF2B5EF4-FFF2-40B4-BE49-F238E27FC236}">
                <a16:creationId xmlns:a16="http://schemas.microsoft.com/office/drawing/2014/main" id="{2F00FE8E-D21C-8E8C-3AB1-838356B53F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7519"/>
          <a:stretch/>
        </p:blipFill>
        <p:spPr>
          <a:xfrm>
            <a:off x="596809" y="7289520"/>
            <a:ext cx="5668563" cy="1537885"/>
          </a:xfrm>
          <a:prstGeom prst="rect">
            <a:avLst/>
          </a:prstGeom>
        </p:spPr>
      </p:pic>
      <p:sp>
        <p:nvSpPr>
          <p:cNvPr id="11" name="圆角矩形 3">
            <a:extLst>
              <a:ext uri="{FF2B5EF4-FFF2-40B4-BE49-F238E27FC236}">
                <a16:creationId xmlns:a16="http://schemas.microsoft.com/office/drawing/2014/main" id="{A8587332-714E-51A8-0D31-62E3A1B94C77}"/>
              </a:ext>
            </a:extLst>
          </p:cNvPr>
          <p:cNvSpPr/>
          <p:nvPr/>
        </p:nvSpPr>
        <p:spPr>
          <a:xfrm>
            <a:off x="534254" y="6358680"/>
            <a:ext cx="3559918" cy="93971"/>
          </a:xfrm>
          <a:prstGeom prst="roundRect">
            <a:avLst/>
          </a:prstGeom>
          <a:solidFill>
            <a:schemeClr val="bg2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>
              <a:solidFill>
                <a:srgbClr val="4572C5"/>
              </a:solidFill>
            </a:endParaRPr>
          </a:p>
        </p:txBody>
      </p:sp>
      <p:sp>
        <p:nvSpPr>
          <p:cNvPr id="12" name="圆角矩形 11">
            <a:extLst>
              <a:ext uri="{FF2B5EF4-FFF2-40B4-BE49-F238E27FC236}">
                <a16:creationId xmlns:a16="http://schemas.microsoft.com/office/drawing/2014/main" id="{91F372D4-27A6-5E77-8C22-B615962114CD}"/>
              </a:ext>
            </a:extLst>
          </p:cNvPr>
          <p:cNvSpPr/>
          <p:nvPr/>
        </p:nvSpPr>
        <p:spPr>
          <a:xfrm>
            <a:off x="588192" y="5819503"/>
            <a:ext cx="2207945" cy="89823"/>
          </a:xfrm>
          <a:prstGeom prst="roundRect">
            <a:avLst/>
          </a:prstGeom>
          <a:solidFill>
            <a:schemeClr val="bg2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>
              <a:solidFill>
                <a:srgbClr val="4572C5"/>
              </a:solidFill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B5A7BB05-09F6-A83B-6DD4-F5C6CE017F45}"/>
              </a:ext>
            </a:extLst>
          </p:cNvPr>
          <p:cNvSpPr txBox="1"/>
          <p:nvPr/>
        </p:nvSpPr>
        <p:spPr>
          <a:xfrm>
            <a:off x="491756" y="5509216"/>
            <a:ext cx="30137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kern="0" dirty="0">
                <a:solidFill>
                  <a:srgbClr val="4572C5"/>
                </a:solidFill>
                <a:latin typeface="DengXian" panose="02010600030101010101" pitchFamily="2" charset="-122"/>
                <a:ea typeface="微软雅黑" panose="020B0503020204020204" pitchFamily="34" charset="-122"/>
                <a:cs typeface="宋体" panose="02010600030101010101" pitchFamily="2" charset="-122"/>
              </a:rPr>
              <a:t>如何查看学习数据？</a:t>
            </a:r>
            <a:endParaRPr lang="zh-CN" altLang="en-US" sz="2000" b="1" dirty="0">
              <a:solidFill>
                <a:srgbClr val="4572C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03DF00F4-47EB-9E83-878B-1B88D68F76DD}"/>
              </a:ext>
            </a:extLst>
          </p:cNvPr>
          <p:cNvSpPr/>
          <p:nvPr/>
        </p:nvSpPr>
        <p:spPr>
          <a:xfrm>
            <a:off x="487158" y="6081781"/>
            <a:ext cx="384619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  <a:spcAft>
                <a:spcPts val="600"/>
              </a:spcAft>
            </a:pPr>
            <a:r>
              <a:rPr lang="zh-CN" altLang="en-US" sz="1600" b="1" dirty="0">
                <a:solidFill>
                  <a:srgbClr val="4572C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通过课程「成绩单」查看学习进度</a:t>
            </a:r>
            <a:endParaRPr lang="en-US" altLang="zh-CN" sz="1600" b="1" dirty="0">
              <a:solidFill>
                <a:srgbClr val="4572C5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AF0CF738-4D85-D6A7-4620-1B49C49BF2A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073" t="60633" r="62796" b="2815"/>
          <a:stretch/>
        </p:blipFill>
        <p:spPr>
          <a:xfrm>
            <a:off x="1803291" y="7628531"/>
            <a:ext cx="510922" cy="393780"/>
          </a:xfrm>
          <a:prstGeom prst="rect">
            <a:avLst/>
          </a:prstGeom>
          <a:ln w="12700">
            <a:solidFill>
              <a:srgbClr val="DC5233"/>
            </a:solidFill>
          </a:ln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2F4825BA-F228-E1DE-302A-DADEB0E595AE}"/>
              </a:ext>
            </a:extLst>
          </p:cNvPr>
          <p:cNvSpPr/>
          <p:nvPr/>
        </p:nvSpPr>
        <p:spPr>
          <a:xfrm>
            <a:off x="476594" y="6856241"/>
            <a:ext cx="619384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zh-CN" altLang="en-US" sz="1400" kern="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①在课程页面中</a:t>
            </a:r>
            <a:r>
              <a:rPr lang="zh-CN" altLang="en-US" sz="1400" kern="10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点击「成绩单」，可查看当前课程学习数据。</a:t>
            </a:r>
            <a:endParaRPr lang="zh-CN" altLang="zh-CN" sz="1400" kern="100" dirty="0"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00481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582" y="1555360"/>
            <a:ext cx="5907825" cy="3544177"/>
          </a:xfrm>
          <a:prstGeom prst="rect">
            <a:avLst/>
          </a:prstGeom>
        </p:spPr>
      </p:pic>
      <p:sp>
        <p:nvSpPr>
          <p:cNvPr id="4" name="圆角矩形 3">
            <a:extLst>
              <a:ext uri="{FF2B5EF4-FFF2-40B4-BE49-F238E27FC236}">
                <a16:creationId xmlns:a16="http://schemas.microsoft.com/office/drawing/2014/main" id="{87533150-2EC9-4747-9A4B-B5453506ACC9}"/>
              </a:ext>
            </a:extLst>
          </p:cNvPr>
          <p:cNvSpPr/>
          <p:nvPr/>
        </p:nvSpPr>
        <p:spPr>
          <a:xfrm>
            <a:off x="530311" y="704217"/>
            <a:ext cx="2207945" cy="89823"/>
          </a:xfrm>
          <a:prstGeom prst="roundRect">
            <a:avLst/>
          </a:prstGeom>
          <a:solidFill>
            <a:schemeClr val="bg2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>
              <a:solidFill>
                <a:srgbClr val="4572C5"/>
              </a:solidFill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356F1B66-1FB4-AC47-8AA8-E9FDBF1799A3}"/>
              </a:ext>
            </a:extLst>
          </p:cNvPr>
          <p:cNvSpPr txBox="1"/>
          <p:nvPr/>
        </p:nvSpPr>
        <p:spPr>
          <a:xfrm>
            <a:off x="433875" y="393930"/>
            <a:ext cx="30137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kern="0" dirty="0">
                <a:solidFill>
                  <a:srgbClr val="4572C5"/>
                </a:solidFill>
                <a:latin typeface="DengXian" panose="02010600030101010101" pitchFamily="2" charset="-122"/>
                <a:ea typeface="微软雅黑" panose="020B0503020204020204" pitchFamily="34" charset="-122"/>
                <a:cs typeface="宋体" panose="02010600030101010101" pitchFamily="2" charset="-122"/>
              </a:rPr>
              <a:t>如何查看学习数据？</a:t>
            </a:r>
            <a:endParaRPr lang="zh-CN" altLang="en-US" sz="2000" b="1" dirty="0">
              <a:solidFill>
                <a:srgbClr val="4572C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7EF2D497-287F-024C-A8E1-29CD5800CA42}"/>
              </a:ext>
            </a:extLst>
          </p:cNvPr>
          <p:cNvSpPr txBox="1"/>
          <p:nvPr/>
        </p:nvSpPr>
        <p:spPr>
          <a:xfrm>
            <a:off x="6493879" y="9629001"/>
            <a:ext cx="364121" cy="276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kumimoji="1" lang="en-US" altLang="zh-CN" sz="1200" dirty="0"/>
              <a:t>P6</a:t>
            </a:r>
            <a:endParaRPr kumimoji="1" lang="zh-CN" altLang="en-US" sz="1200" dirty="0"/>
          </a:p>
        </p:txBody>
      </p:sp>
      <p:sp>
        <p:nvSpPr>
          <p:cNvPr id="42" name="矩形 41">
            <a:extLst>
              <a:ext uri="{FF2B5EF4-FFF2-40B4-BE49-F238E27FC236}">
                <a16:creationId xmlns:a16="http://schemas.microsoft.com/office/drawing/2014/main" id="{E4CF378B-6568-46F9-9C89-6A073EE4636A}"/>
              </a:ext>
            </a:extLst>
          </p:cNvPr>
          <p:cNvSpPr/>
          <p:nvPr/>
        </p:nvSpPr>
        <p:spPr>
          <a:xfrm>
            <a:off x="421095" y="951764"/>
            <a:ext cx="584592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zh-CN" altLang="en-US" sz="1400" kern="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②课程总得分为</a:t>
            </a:r>
            <a:r>
              <a:rPr lang="en-US" altLang="zh-CN" sz="1400" kern="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100</a:t>
            </a:r>
            <a:r>
              <a:rPr lang="zh-CN" altLang="en-US" sz="1400" kern="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分即视为完成课程。</a:t>
            </a:r>
            <a:endParaRPr lang="zh-CN" altLang="zh-CN" sz="1400" kern="100" dirty="0"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4" name="矩形 43">
            <a:extLst>
              <a:ext uri="{FF2B5EF4-FFF2-40B4-BE49-F238E27FC236}">
                <a16:creationId xmlns:a16="http://schemas.microsoft.com/office/drawing/2014/main" id="{95BB377F-A98D-4274-85E4-EFBD405F5463}"/>
              </a:ext>
            </a:extLst>
          </p:cNvPr>
          <p:cNvSpPr/>
          <p:nvPr/>
        </p:nvSpPr>
        <p:spPr>
          <a:xfrm>
            <a:off x="2740638" y="5292000"/>
            <a:ext cx="375562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zh-CN" altLang="en-US" sz="1400" b="1" kern="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学习成绩明细</a:t>
            </a:r>
            <a:r>
              <a:rPr lang="zh-CN" altLang="en-US" sz="1400" kern="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：每个章节视频完成进度及得分</a:t>
            </a:r>
            <a:endParaRPr lang="zh-CN" altLang="zh-CN" sz="1400" kern="100" dirty="0"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16026620-E10C-4794-A5DD-CA09EA747188}"/>
              </a:ext>
            </a:extLst>
          </p:cNvPr>
          <p:cNvSpPr/>
          <p:nvPr/>
        </p:nvSpPr>
        <p:spPr>
          <a:xfrm>
            <a:off x="3023402" y="2778001"/>
            <a:ext cx="117536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zh-CN" altLang="en-US" sz="1400" kern="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课程总得分</a:t>
            </a:r>
            <a:endParaRPr lang="zh-CN" altLang="zh-CN" sz="1400" kern="100" dirty="0"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5" name="椭圆 44">
            <a:extLst>
              <a:ext uri="{FF2B5EF4-FFF2-40B4-BE49-F238E27FC236}">
                <a16:creationId xmlns:a16="http://schemas.microsoft.com/office/drawing/2014/main" id="{420877AE-CCF8-45A1-B141-CB1CC2D42F8E}"/>
              </a:ext>
            </a:extLst>
          </p:cNvPr>
          <p:cNvSpPr>
            <a:spLocks/>
          </p:cNvSpPr>
          <p:nvPr/>
        </p:nvSpPr>
        <p:spPr>
          <a:xfrm rot="12777033">
            <a:off x="2622737" y="2912680"/>
            <a:ext cx="70720" cy="72000"/>
          </a:xfrm>
          <a:prstGeom prst="ellipse">
            <a:avLst/>
          </a:prstGeom>
          <a:solidFill>
            <a:srgbClr val="DC5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cxnSp>
        <p:nvCxnSpPr>
          <p:cNvPr id="46" name="直线连接符 35">
            <a:extLst>
              <a:ext uri="{FF2B5EF4-FFF2-40B4-BE49-F238E27FC236}">
                <a16:creationId xmlns:a16="http://schemas.microsoft.com/office/drawing/2014/main" id="{D88C86A5-666E-412F-A17E-40CDB2BF5CD9}"/>
              </a:ext>
            </a:extLst>
          </p:cNvPr>
          <p:cNvCxnSpPr>
            <a:cxnSpLocks/>
          </p:cNvCxnSpPr>
          <p:nvPr/>
        </p:nvCxnSpPr>
        <p:spPr>
          <a:xfrm flipV="1">
            <a:off x="2682860" y="2940276"/>
            <a:ext cx="428459" cy="1561"/>
          </a:xfrm>
          <a:prstGeom prst="line">
            <a:avLst/>
          </a:prstGeom>
          <a:ln w="12700">
            <a:solidFill>
              <a:srgbClr val="DC52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矩形 46">
            <a:extLst>
              <a:ext uri="{FF2B5EF4-FFF2-40B4-BE49-F238E27FC236}">
                <a16:creationId xmlns:a16="http://schemas.microsoft.com/office/drawing/2014/main" id="{90A83BBC-1386-4936-933A-3C8C7D8D8709}"/>
              </a:ext>
            </a:extLst>
          </p:cNvPr>
          <p:cNvSpPr/>
          <p:nvPr/>
        </p:nvSpPr>
        <p:spPr>
          <a:xfrm flipV="1">
            <a:off x="5006185" y="4137189"/>
            <a:ext cx="1377223" cy="931055"/>
          </a:xfrm>
          <a:prstGeom prst="rect">
            <a:avLst/>
          </a:prstGeom>
          <a:noFill/>
          <a:ln w="19050">
            <a:solidFill>
              <a:srgbClr val="DC52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0" name="椭圆 49">
            <a:extLst>
              <a:ext uri="{FF2B5EF4-FFF2-40B4-BE49-F238E27FC236}">
                <a16:creationId xmlns:a16="http://schemas.microsoft.com/office/drawing/2014/main" id="{1954FF27-567E-4006-80F3-EAF7EF37888F}"/>
              </a:ext>
            </a:extLst>
          </p:cNvPr>
          <p:cNvSpPr>
            <a:spLocks/>
          </p:cNvSpPr>
          <p:nvPr/>
        </p:nvSpPr>
        <p:spPr>
          <a:xfrm rot="12777033">
            <a:off x="5738485" y="5007747"/>
            <a:ext cx="70720" cy="72000"/>
          </a:xfrm>
          <a:prstGeom prst="ellipse">
            <a:avLst/>
          </a:prstGeom>
          <a:solidFill>
            <a:srgbClr val="DC5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cxnSp>
        <p:nvCxnSpPr>
          <p:cNvPr id="51" name="直线连接符 35">
            <a:extLst>
              <a:ext uri="{FF2B5EF4-FFF2-40B4-BE49-F238E27FC236}">
                <a16:creationId xmlns:a16="http://schemas.microsoft.com/office/drawing/2014/main" id="{179D9950-E7D4-409F-8A83-1B4BE969B912}"/>
              </a:ext>
            </a:extLst>
          </p:cNvPr>
          <p:cNvCxnSpPr>
            <a:cxnSpLocks/>
          </p:cNvCxnSpPr>
          <p:nvPr/>
        </p:nvCxnSpPr>
        <p:spPr>
          <a:xfrm>
            <a:off x="5775246" y="5068247"/>
            <a:ext cx="0" cy="268423"/>
          </a:xfrm>
          <a:prstGeom prst="line">
            <a:avLst/>
          </a:prstGeom>
          <a:ln w="12700">
            <a:solidFill>
              <a:srgbClr val="DC52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矩形 2">
            <a:extLst>
              <a:ext uri="{FF2B5EF4-FFF2-40B4-BE49-F238E27FC236}">
                <a16:creationId xmlns:a16="http://schemas.microsoft.com/office/drawing/2014/main" id="{F1CC6E3E-5981-A548-976E-D37429D60C27}"/>
              </a:ext>
            </a:extLst>
          </p:cNvPr>
          <p:cNvSpPr/>
          <p:nvPr/>
        </p:nvSpPr>
        <p:spPr>
          <a:xfrm>
            <a:off x="475581" y="5950305"/>
            <a:ext cx="5845922" cy="7005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zh-CN" altLang="en-US" sz="1400" kern="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③点击「进入培训班」，在培训班中也可查看课程学习进度、选课要求及选课完成情况。</a:t>
            </a:r>
            <a:endParaRPr lang="en-US" altLang="zh-CN" sz="1400" kern="0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8" name="图片 7" descr="图形用户界面, 文本, 应用程序&#10;&#10;描述已自动生成">
            <a:extLst>
              <a:ext uri="{FF2B5EF4-FFF2-40B4-BE49-F238E27FC236}">
                <a16:creationId xmlns:a16="http://schemas.microsoft.com/office/drawing/2014/main" id="{79BC89E5-4515-DBFB-BD01-0D6435E209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249" y="6650881"/>
            <a:ext cx="5691768" cy="2403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2519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5F6029-5E65-8389-BB62-DC0FB545C3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3">
            <a:extLst>
              <a:ext uri="{FF2B5EF4-FFF2-40B4-BE49-F238E27FC236}">
                <a16:creationId xmlns:a16="http://schemas.microsoft.com/office/drawing/2014/main" id="{65D12D59-4B3F-91F3-1334-56296646F05C}"/>
              </a:ext>
            </a:extLst>
          </p:cNvPr>
          <p:cNvSpPr/>
          <p:nvPr/>
        </p:nvSpPr>
        <p:spPr>
          <a:xfrm>
            <a:off x="530311" y="704217"/>
            <a:ext cx="2207945" cy="89823"/>
          </a:xfrm>
          <a:prstGeom prst="roundRect">
            <a:avLst/>
          </a:prstGeom>
          <a:solidFill>
            <a:schemeClr val="bg2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>
              <a:solidFill>
                <a:srgbClr val="4572C5"/>
              </a:solidFill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A7EBB026-CBEE-9440-7A0B-64344F49DA9F}"/>
              </a:ext>
            </a:extLst>
          </p:cNvPr>
          <p:cNvSpPr txBox="1"/>
          <p:nvPr/>
        </p:nvSpPr>
        <p:spPr>
          <a:xfrm>
            <a:off x="433875" y="393930"/>
            <a:ext cx="30137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kern="0" dirty="0">
                <a:solidFill>
                  <a:srgbClr val="4572C5"/>
                </a:solidFill>
                <a:latin typeface="DengXian" panose="02010600030101010101" pitchFamily="2" charset="-122"/>
                <a:ea typeface="微软雅黑" panose="020B0503020204020204" pitchFamily="34" charset="-122"/>
                <a:cs typeface="宋体" panose="02010600030101010101" pitchFamily="2" charset="-122"/>
              </a:rPr>
              <a:t>如何申请证书</a:t>
            </a:r>
            <a:endParaRPr lang="zh-CN" altLang="en-US" sz="2000" b="1" dirty="0">
              <a:solidFill>
                <a:srgbClr val="4572C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9CB427AC-B17B-5DA9-C1C9-0D1B7555174E}"/>
              </a:ext>
            </a:extLst>
          </p:cNvPr>
          <p:cNvSpPr txBox="1"/>
          <p:nvPr/>
        </p:nvSpPr>
        <p:spPr>
          <a:xfrm>
            <a:off x="6493879" y="9629001"/>
            <a:ext cx="364121" cy="276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kumimoji="1" lang="en-US" altLang="zh-CN" sz="1200" dirty="0"/>
              <a:t>P7</a:t>
            </a:r>
            <a:endParaRPr kumimoji="1" lang="zh-CN" altLang="en-US" sz="1200" dirty="0"/>
          </a:p>
        </p:txBody>
      </p:sp>
      <p:sp>
        <p:nvSpPr>
          <p:cNvPr id="42" name="矩形 41">
            <a:extLst>
              <a:ext uri="{FF2B5EF4-FFF2-40B4-BE49-F238E27FC236}">
                <a16:creationId xmlns:a16="http://schemas.microsoft.com/office/drawing/2014/main" id="{61CA4E8D-0FAF-02E7-6B28-6D3D5E242EA6}"/>
              </a:ext>
            </a:extLst>
          </p:cNvPr>
          <p:cNvSpPr/>
          <p:nvPr/>
        </p:nvSpPr>
        <p:spPr>
          <a:xfrm>
            <a:off x="421095" y="951764"/>
            <a:ext cx="5900408" cy="2425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zh-CN" altLang="en-US" sz="1400" kern="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申请培训证书需满足培训班设置的达标条件，如未达标，系统会给无法申请证书的提示；达标后，可点击</a:t>
            </a:r>
            <a:r>
              <a:rPr lang="en-US" altLang="zh-CN" sz="1400" kern="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【</a:t>
            </a:r>
            <a:r>
              <a:rPr lang="zh-CN" altLang="en-US" sz="1400" kern="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生成证书</a:t>
            </a:r>
            <a:r>
              <a:rPr lang="en-US" altLang="zh-CN" sz="1400" kern="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】</a:t>
            </a:r>
            <a:r>
              <a:rPr lang="zh-CN" altLang="en-US" sz="1400" kern="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。</a:t>
            </a:r>
            <a:endParaRPr lang="en-US" altLang="zh-CN" sz="1400" kern="0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endParaRPr lang="zh-CN" altLang="en-US" sz="1400" kern="0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algn="just">
              <a:lnSpc>
                <a:spcPct val="125000"/>
              </a:lnSpc>
            </a:pPr>
            <a:r>
              <a:rPr lang="zh-CN" altLang="en-US" sz="1200" b="1" kern="0" dirty="0">
                <a:solidFill>
                  <a:srgbClr val="DC5233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温馨提示：</a:t>
            </a:r>
            <a:endParaRPr lang="en-US" altLang="zh-CN" sz="1200" b="1" kern="0" dirty="0">
              <a:solidFill>
                <a:srgbClr val="DC5233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algn="just">
              <a:lnSpc>
                <a:spcPct val="125000"/>
              </a:lnSpc>
            </a:pPr>
            <a:r>
              <a:rPr lang="en-US" altLang="zh-CN" sz="1200" kern="0" dirty="0">
                <a:solidFill>
                  <a:srgbClr val="DC5233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1</a:t>
            </a:r>
            <a:r>
              <a:rPr lang="zh-CN" altLang="en-US" sz="1200" kern="0" dirty="0">
                <a:solidFill>
                  <a:srgbClr val="DC5233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、证书申请仅支持在电脑端完成，学校开放证书后可申请，看不到按钮表示学校没有开放证书。</a:t>
            </a:r>
            <a:endParaRPr lang="en-US" altLang="zh-CN" sz="1200" kern="0" dirty="0">
              <a:solidFill>
                <a:srgbClr val="DC5233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algn="just">
              <a:lnSpc>
                <a:spcPct val="125000"/>
              </a:lnSpc>
            </a:pPr>
            <a:r>
              <a:rPr lang="en-US" altLang="zh-CN" sz="1200" kern="0" dirty="0">
                <a:solidFill>
                  <a:srgbClr val="DC5233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2</a:t>
            </a:r>
            <a:r>
              <a:rPr lang="zh-CN" altLang="en-US" sz="1200" kern="0" dirty="0">
                <a:solidFill>
                  <a:srgbClr val="DC5233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、培训班内每人仅有一次生成证书的机会，请确认已完成全部所需课程学时后，再点击生成证书。</a:t>
            </a:r>
            <a:endParaRPr lang="en-US" altLang="zh-CN" sz="1200" kern="0" dirty="0">
              <a:solidFill>
                <a:srgbClr val="DC5233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algn="just">
              <a:lnSpc>
                <a:spcPct val="125000"/>
              </a:lnSpc>
            </a:pPr>
            <a:endParaRPr lang="zh-CN" altLang="zh-CN" sz="1200" kern="0" dirty="0">
              <a:solidFill>
                <a:srgbClr val="DC5233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6F68A942-B0F6-6705-9436-0D8D9D23E3A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18" b="26364"/>
          <a:stretch/>
        </p:blipFill>
        <p:spPr bwMode="auto">
          <a:xfrm>
            <a:off x="530310" y="3318207"/>
            <a:ext cx="5651033" cy="21242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图片 6" descr="图形用户界面, 应用程序&#10;&#10;描述已自动生成">
            <a:extLst>
              <a:ext uri="{FF2B5EF4-FFF2-40B4-BE49-F238E27FC236}">
                <a16:creationId xmlns:a16="http://schemas.microsoft.com/office/drawing/2014/main" id="{B8616938-381B-32AD-61A7-0AD59F1493B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96"/>
          <a:stretch/>
        </p:blipFill>
        <p:spPr bwMode="auto">
          <a:xfrm>
            <a:off x="530310" y="6211633"/>
            <a:ext cx="5585454" cy="26783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Rectangle 3">
            <a:extLst>
              <a:ext uri="{FF2B5EF4-FFF2-40B4-BE49-F238E27FC236}">
                <a16:creationId xmlns:a16="http://schemas.microsoft.com/office/drawing/2014/main" id="{B5FCD709-0E12-A6C7-2284-9106DF8EFF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0416" y="5581624"/>
            <a:ext cx="6858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6FEBCC62-F590-7AFD-06B0-77A8B5F9073A}"/>
              </a:ext>
            </a:extLst>
          </p:cNvPr>
          <p:cNvSpPr/>
          <p:nvPr/>
        </p:nvSpPr>
        <p:spPr>
          <a:xfrm>
            <a:off x="215356" y="5806215"/>
            <a:ext cx="590040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2667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CN" altLang="zh-CN" sz="1400" kern="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点击【生成证书】后，会展示证书样例（样例不会显示</a:t>
            </a:r>
            <a:r>
              <a:rPr lang="zh-CN" altLang="en-US" sz="1400" kern="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您</a:t>
            </a:r>
            <a:r>
              <a:rPr lang="zh-CN" altLang="zh-CN" sz="1400" kern="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的姓名）。</a:t>
            </a:r>
          </a:p>
        </p:txBody>
      </p:sp>
    </p:spTree>
    <p:extLst>
      <p:ext uri="{BB962C8B-B14F-4D97-AF65-F5344CB8AC3E}">
        <p14:creationId xmlns:p14="http://schemas.microsoft.com/office/powerpoint/2010/main" val="32236319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A01DFE-C02A-117C-3D26-F80CD246DB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3">
            <a:extLst>
              <a:ext uri="{FF2B5EF4-FFF2-40B4-BE49-F238E27FC236}">
                <a16:creationId xmlns:a16="http://schemas.microsoft.com/office/drawing/2014/main" id="{C94A98E1-E564-3359-E496-CE1443DA3872}"/>
              </a:ext>
            </a:extLst>
          </p:cNvPr>
          <p:cNvSpPr/>
          <p:nvPr/>
        </p:nvSpPr>
        <p:spPr>
          <a:xfrm>
            <a:off x="530311" y="704217"/>
            <a:ext cx="2207945" cy="89823"/>
          </a:xfrm>
          <a:prstGeom prst="roundRect">
            <a:avLst/>
          </a:prstGeom>
          <a:solidFill>
            <a:schemeClr val="bg2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>
              <a:solidFill>
                <a:srgbClr val="4572C5"/>
              </a:solidFill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50ADCFAC-CA90-7AE7-FC73-DC281F01B45E}"/>
              </a:ext>
            </a:extLst>
          </p:cNvPr>
          <p:cNvSpPr txBox="1"/>
          <p:nvPr/>
        </p:nvSpPr>
        <p:spPr>
          <a:xfrm>
            <a:off x="433875" y="393930"/>
            <a:ext cx="30137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kern="0" dirty="0">
                <a:solidFill>
                  <a:srgbClr val="4572C5"/>
                </a:solidFill>
                <a:latin typeface="DengXian" panose="02010600030101010101" pitchFamily="2" charset="-122"/>
                <a:ea typeface="微软雅黑" panose="020B0503020204020204" pitchFamily="34" charset="-122"/>
                <a:cs typeface="宋体" panose="02010600030101010101" pitchFamily="2" charset="-122"/>
              </a:rPr>
              <a:t>如何申请证书</a:t>
            </a:r>
            <a:endParaRPr lang="zh-CN" altLang="en-US" sz="2000" b="1" dirty="0">
              <a:solidFill>
                <a:srgbClr val="4572C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EDB83C92-3BB9-3E91-B01B-5832D6CB1E0A}"/>
              </a:ext>
            </a:extLst>
          </p:cNvPr>
          <p:cNvSpPr txBox="1"/>
          <p:nvPr/>
        </p:nvSpPr>
        <p:spPr>
          <a:xfrm>
            <a:off x="6493879" y="9629001"/>
            <a:ext cx="364121" cy="276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kumimoji="1" lang="en-US" altLang="zh-CN" sz="1200" dirty="0"/>
              <a:t>P8</a:t>
            </a:r>
            <a:endParaRPr kumimoji="1" lang="zh-CN" altLang="en-US" sz="1200" dirty="0"/>
          </a:p>
        </p:txBody>
      </p:sp>
      <p:sp>
        <p:nvSpPr>
          <p:cNvPr id="42" name="矩形 41">
            <a:extLst>
              <a:ext uri="{FF2B5EF4-FFF2-40B4-BE49-F238E27FC236}">
                <a16:creationId xmlns:a16="http://schemas.microsoft.com/office/drawing/2014/main" id="{BBE4B49F-D5A1-D427-A63A-5BA1D28A5A65}"/>
              </a:ext>
            </a:extLst>
          </p:cNvPr>
          <p:cNvSpPr/>
          <p:nvPr/>
        </p:nvSpPr>
        <p:spPr>
          <a:xfrm>
            <a:off x="421095" y="951764"/>
            <a:ext cx="5900408" cy="3774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zh-CN" altLang="zh-CN" sz="1400" kern="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点击【确认生成】后，证书生成至在页面左上角，刷新后可查看。 </a:t>
            </a: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12547F9E-E234-8D8B-F1B0-AB8BE54540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0416" y="5106136"/>
            <a:ext cx="6858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4668B940-6CED-CD1E-1BD5-45963E9A95F6}"/>
              </a:ext>
            </a:extLst>
          </p:cNvPr>
          <p:cNvSpPr/>
          <p:nvPr/>
        </p:nvSpPr>
        <p:spPr>
          <a:xfrm>
            <a:off x="182438" y="4354701"/>
            <a:ext cx="590040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66700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zh-CN" sz="1400" kern="0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indent="26670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sz="1400" kern="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证书</a:t>
            </a:r>
            <a:r>
              <a:rPr lang="zh-CN" altLang="zh-CN" sz="1400" kern="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支持预览和下载，点击缩略图，可下载PDF证书到本地。</a:t>
            </a:r>
          </a:p>
          <a:p>
            <a:pPr marL="0" marR="0" lvl="0" indent="2667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zh-CN" altLang="zh-CN" sz="1400" kern="0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2" name="图片 1" descr="图形用户界面, 应用程序&#10;&#10;描述已自动生成">
            <a:extLst>
              <a:ext uri="{FF2B5EF4-FFF2-40B4-BE49-F238E27FC236}">
                <a16:creationId xmlns:a16="http://schemas.microsoft.com/office/drawing/2014/main" id="{88459D09-E23B-3758-0E84-359EEE1BE3E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96"/>
          <a:stretch/>
        </p:blipFill>
        <p:spPr bwMode="auto">
          <a:xfrm>
            <a:off x="530310" y="1563222"/>
            <a:ext cx="5270500" cy="2527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图片 7" descr="图形用户界面, 应用程序, Teams&#10;&#10;描述已自动生成">
            <a:extLst>
              <a:ext uri="{FF2B5EF4-FFF2-40B4-BE49-F238E27FC236}">
                <a16:creationId xmlns:a16="http://schemas.microsoft.com/office/drawing/2014/main" id="{DA8DE53D-13E7-1862-E902-63EED9268C1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789"/>
          <a:stretch/>
        </p:blipFill>
        <p:spPr bwMode="auto">
          <a:xfrm>
            <a:off x="530310" y="5093365"/>
            <a:ext cx="5270500" cy="1295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5062358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6879</TotalTime>
  <Words>626</Words>
  <Application>Microsoft Macintosh PowerPoint</Application>
  <PresentationFormat>A4 纸张(210x297 毫米)</PresentationFormat>
  <Paragraphs>65</Paragraphs>
  <Slides>10</Slides>
  <Notes>3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10</vt:i4>
      </vt:variant>
    </vt:vector>
  </HeadingPairs>
  <TitlesOfParts>
    <vt:vector size="19" baseType="lpstr">
      <vt:lpstr>DengXian</vt:lpstr>
      <vt:lpstr>DengXian</vt:lpstr>
      <vt:lpstr>华文中宋</vt:lpstr>
      <vt:lpstr>Microsoft YaHei</vt:lpstr>
      <vt:lpstr>Microsoft YaHei</vt:lpstr>
      <vt:lpstr>Arial</vt:lpstr>
      <vt:lpstr>Calibri</vt:lpstr>
      <vt:lpstr>Calibri Light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a559</dc:creator>
  <cp:lastModifiedBy>1028161136@qq.com</cp:lastModifiedBy>
  <cp:revision>228</cp:revision>
  <cp:lastPrinted>2020-08-05T06:40:23Z</cp:lastPrinted>
  <dcterms:created xsi:type="dcterms:W3CDTF">2020-05-12T03:29:41Z</dcterms:created>
  <dcterms:modified xsi:type="dcterms:W3CDTF">2025-02-25T10:01:42Z</dcterms:modified>
</cp:coreProperties>
</file>