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D6D2E-AC5B-4BE1-9C15-BB8417DD1CA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9BF35C3-6866-42CB-BE5E-EEB04786EDDE}">
      <dgm:prSet phldrT="[文本]"/>
      <dgm:spPr/>
      <dgm:t>
        <a:bodyPr/>
        <a:lstStyle/>
        <a:p>
          <a:r>
            <a:rPr lang="zh-CN" altLang="en-US" b="1" dirty="0" smtClean="0"/>
            <a:t>课前</a:t>
          </a:r>
          <a:endParaRPr lang="zh-CN" altLang="en-US" b="1" dirty="0"/>
        </a:p>
      </dgm:t>
    </dgm:pt>
    <dgm:pt modelId="{DFB00B69-447D-4E8E-8839-F47E5CDBE5DB}" type="parTrans" cxnId="{9F9DE6BA-2FF2-49CA-ACE1-64CAF3C625D9}">
      <dgm:prSet/>
      <dgm:spPr/>
      <dgm:t>
        <a:bodyPr/>
        <a:lstStyle/>
        <a:p>
          <a:endParaRPr lang="zh-CN" altLang="en-US"/>
        </a:p>
      </dgm:t>
    </dgm:pt>
    <dgm:pt modelId="{DB843B7F-4B73-4632-A6FB-FAB083CC7B7C}" type="sibTrans" cxnId="{9F9DE6BA-2FF2-49CA-ACE1-64CAF3C625D9}">
      <dgm:prSet/>
      <dgm:spPr/>
      <dgm:t>
        <a:bodyPr/>
        <a:lstStyle/>
        <a:p>
          <a:endParaRPr lang="zh-CN" altLang="en-US"/>
        </a:p>
      </dgm:t>
    </dgm:pt>
    <dgm:pt modelId="{9923DF58-B7C2-461C-B056-4BE60F505FC7}">
      <dgm:prSet phldrT="[文本]"/>
      <dgm:spPr/>
      <dgm:t>
        <a:bodyPr/>
        <a:lstStyle/>
        <a:p>
          <a:r>
            <a:rPr lang="zh-CN" altLang="en-US" b="1" dirty="0" smtClean="0"/>
            <a:t>课中</a:t>
          </a:r>
          <a:endParaRPr lang="zh-CN" altLang="en-US" b="1" dirty="0"/>
        </a:p>
      </dgm:t>
    </dgm:pt>
    <dgm:pt modelId="{DCFD7364-AF47-4FDE-89F0-4804CDC10AEA}" type="parTrans" cxnId="{64C6373C-FC1B-41AB-8C0E-EF26F2BD4349}">
      <dgm:prSet/>
      <dgm:spPr/>
      <dgm:t>
        <a:bodyPr/>
        <a:lstStyle/>
        <a:p>
          <a:endParaRPr lang="zh-CN" altLang="en-US"/>
        </a:p>
      </dgm:t>
    </dgm:pt>
    <dgm:pt modelId="{BE13684A-4869-4619-81FD-40A409449EDB}" type="sibTrans" cxnId="{64C6373C-FC1B-41AB-8C0E-EF26F2BD4349}">
      <dgm:prSet/>
      <dgm:spPr/>
      <dgm:t>
        <a:bodyPr/>
        <a:lstStyle/>
        <a:p>
          <a:endParaRPr lang="zh-CN" altLang="en-US"/>
        </a:p>
      </dgm:t>
    </dgm:pt>
    <dgm:pt modelId="{CEB7BE1E-0E46-4820-BE76-9AB7DFBB1100}">
      <dgm:prSet phldrT="[文本]"/>
      <dgm:spPr/>
      <dgm:t>
        <a:bodyPr/>
        <a:lstStyle/>
        <a:p>
          <a:r>
            <a:rPr lang="zh-CN" altLang="en-US" b="1" dirty="0" smtClean="0"/>
            <a:t>课后</a:t>
          </a:r>
          <a:endParaRPr lang="zh-CN" altLang="en-US" b="1" dirty="0"/>
        </a:p>
      </dgm:t>
    </dgm:pt>
    <dgm:pt modelId="{905D4757-6031-4B74-9094-DBAB52C260E5}" type="parTrans" cxnId="{1A463F3D-E207-44B3-A330-9DA48A7DF2A4}">
      <dgm:prSet/>
      <dgm:spPr/>
      <dgm:t>
        <a:bodyPr/>
        <a:lstStyle/>
        <a:p>
          <a:endParaRPr lang="zh-CN" altLang="en-US"/>
        </a:p>
      </dgm:t>
    </dgm:pt>
    <dgm:pt modelId="{310A063B-B455-4A6A-B7E8-F3151951F8AF}" type="sibTrans" cxnId="{1A463F3D-E207-44B3-A330-9DA48A7DF2A4}">
      <dgm:prSet/>
      <dgm:spPr/>
      <dgm:t>
        <a:bodyPr/>
        <a:lstStyle/>
        <a:p>
          <a:endParaRPr lang="zh-CN" altLang="en-US"/>
        </a:p>
      </dgm:t>
    </dgm:pt>
    <dgm:pt modelId="{E8209AEA-2725-4608-8866-0BCD2C23AD31}" type="pres">
      <dgm:prSet presAssocID="{B15D6D2E-AC5B-4BE1-9C15-BB8417DD1C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0453BA7E-7B61-4937-9023-036264CE2164}" type="pres">
      <dgm:prSet presAssocID="{19BF35C3-6866-42CB-BE5E-EEB04786EDDE}" presName="composite" presStyleCnt="0"/>
      <dgm:spPr/>
    </dgm:pt>
    <dgm:pt modelId="{BD952378-2320-4A13-9935-EB5DAA51B3CB}" type="pres">
      <dgm:prSet presAssocID="{19BF35C3-6866-42CB-BE5E-EEB04786EDDE}" presName="bentUpArrow1" presStyleLbl="alignImgPlace1" presStyleIdx="0" presStyleCnt="2" custLinFactNeighborX="-57708" custLinFactNeighborY="9198"/>
      <dgm:spPr>
        <a:solidFill>
          <a:schemeClr val="accent6">
            <a:lumMod val="75000"/>
          </a:schemeClr>
        </a:solidFill>
      </dgm:spPr>
    </dgm:pt>
    <dgm:pt modelId="{FCA6ECEE-E9B7-41E7-ABF5-7ECA674C68C8}" type="pres">
      <dgm:prSet presAssocID="{19BF35C3-6866-42CB-BE5E-EEB04786EDDE}" presName="ParentText" presStyleLbl="node1" presStyleIdx="0" presStyleCnt="3" custScaleX="88471" custScaleY="78722" custLinFactNeighborX="-73370" custLinFactNeighborY="-3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0F73CE-308E-4991-A7D0-3F8F452B72B3}" type="pres">
      <dgm:prSet presAssocID="{19BF35C3-6866-42CB-BE5E-EEB04786EDDE}" presName="ChildText" presStyleLbl="revTx" presStyleIdx="0" presStyleCnt="2" custScaleX="175521" custLinFactNeighborX="-13952" custLinFactNeighborY="-1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80AE23-4549-422D-9A17-D18CD6BF5A6A}" type="pres">
      <dgm:prSet presAssocID="{DB843B7F-4B73-4632-A6FB-FAB083CC7B7C}" presName="sibTrans" presStyleCnt="0"/>
      <dgm:spPr/>
    </dgm:pt>
    <dgm:pt modelId="{3E30A87C-F96D-4EC3-A411-1AB8D01B1C53}" type="pres">
      <dgm:prSet presAssocID="{9923DF58-B7C2-461C-B056-4BE60F505FC7}" presName="composite" presStyleCnt="0"/>
      <dgm:spPr/>
    </dgm:pt>
    <dgm:pt modelId="{3B63DE07-0B25-4CF2-8CDD-AF6D1243E35F}" type="pres">
      <dgm:prSet presAssocID="{9923DF58-B7C2-461C-B056-4BE60F505FC7}" presName="bentUpArrow1" presStyleLbl="alignImgPlace1" presStyleIdx="1" presStyleCnt="2" custLinFactNeighborX="-77328" custLinFactNeighborY="13141"/>
      <dgm:spPr>
        <a:solidFill>
          <a:schemeClr val="accent6">
            <a:lumMod val="75000"/>
          </a:schemeClr>
        </a:solidFill>
      </dgm:spPr>
    </dgm:pt>
    <dgm:pt modelId="{4BF3A976-1D41-4A19-AE1F-FE348D824480}" type="pres">
      <dgm:prSet presAssocID="{9923DF58-B7C2-461C-B056-4BE60F505FC7}" presName="ParentText" presStyleLbl="node1" presStyleIdx="1" presStyleCnt="3" custScaleX="82929" custScaleY="99307" custLinFactNeighborX="-82737" custLinFactNeighborY="-22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AA72D8-C39B-4842-A9AB-728EAC0FA7C7}" type="pres">
      <dgm:prSet presAssocID="{9923DF58-B7C2-461C-B056-4BE60F505FC7}" presName="ChildText" presStyleLbl="revTx" presStyleIdx="1" presStyleCnt="2" custScaleX="457375" custLinFactNeighborX="79795" custLinFactNeighborY="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368135-B737-437E-9B5B-9EBD9192D2E9}" type="pres">
      <dgm:prSet presAssocID="{BE13684A-4869-4619-81FD-40A409449EDB}" presName="sibTrans" presStyleCnt="0"/>
      <dgm:spPr/>
    </dgm:pt>
    <dgm:pt modelId="{EC938F8B-4100-43F7-A7FD-4DAF8DAD46D1}" type="pres">
      <dgm:prSet presAssocID="{CEB7BE1E-0E46-4820-BE76-9AB7DFBB1100}" presName="composite" presStyleCnt="0"/>
      <dgm:spPr/>
    </dgm:pt>
    <dgm:pt modelId="{327E45D1-55FA-4E03-8EC8-96E93EFA3973}" type="pres">
      <dgm:prSet presAssocID="{CEB7BE1E-0E46-4820-BE76-9AB7DFBB1100}" presName="ParentText" presStyleLbl="node1" presStyleIdx="2" presStyleCnt="3" custScaleX="104756" custScaleY="103872" custLinFactNeighborX="-30440" custLinFactNeighborY="52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08B7AB-DFB4-4E3E-9801-1D86FCC1D518}" type="presOf" srcId="{19BF35C3-6866-42CB-BE5E-EEB04786EDDE}" destId="{FCA6ECEE-E9B7-41E7-ABF5-7ECA674C68C8}" srcOrd="0" destOrd="0" presId="urn:microsoft.com/office/officeart/2005/8/layout/StepDownProcess"/>
    <dgm:cxn modelId="{9F9DE6BA-2FF2-49CA-ACE1-64CAF3C625D9}" srcId="{B15D6D2E-AC5B-4BE1-9C15-BB8417DD1CAD}" destId="{19BF35C3-6866-42CB-BE5E-EEB04786EDDE}" srcOrd="0" destOrd="0" parTransId="{DFB00B69-447D-4E8E-8839-F47E5CDBE5DB}" sibTransId="{DB843B7F-4B73-4632-A6FB-FAB083CC7B7C}"/>
    <dgm:cxn modelId="{D2F39B08-7CF9-465C-A2FB-B700470538CB}" type="presOf" srcId="{B15D6D2E-AC5B-4BE1-9C15-BB8417DD1CAD}" destId="{E8209AEA-2725-4608-8866-0BCD2C23AD31}" srcOrd="0" destOrd="0" presId="urn:microsoft.com/office/officeart/2005/8/layout/StepDownProcess"/>
    <dgm:cxn modelId="{A902F12F-E6FA-47BD-A34C-D9EF9B267688}" type="presOf" srcId="{9923DF58-B7C2-461C-B056-4BE60F505FC7}" destId="{4BF3A976-1D41-4A19-AE1F-FE348D824480}" srcOrd="0" destOrd="0" presId="urn:microsoft.com/office/officeart/2005/8/layout/StepDownProcess"/>
    <dgm:cxn modelId="{64C6373C-FC1B-41AB-8C0E-EF26F2BD4349}" srcId="{B15D6D2E-AC5B-4BE1-9C15-BB8417DD1CAD}" destId="{9923DF58-B7C2-461C-B056-4BE60F505FC7}" srcOrd="1" destOrd="0" parTransId="{DCFD7364-AF47-4FDE-89F0-4804CDC10AEA}" sibTransId="{BE13684A-4869-4619-81FD-40A409449EDB}"/>
    <dgm:cxn modelId="{1A463F3D-E207-44B3-A330-9DA48A7DF2A4}" srcId="{B15D6D2E-AC5B-4BE1-9C15-BB8417DD1CAD}" destId="{CEB7BE1E-0E46-4820-BE76-9AB7DFBB1100}" srcOrd="2" destOrd="0" parTransId="{905D4757-6031-4B74-9094-DBAB52C260E5}" sibTransId="{310A063B-B455-4A6A-B7E8-F3151951F8AF}"/>
    <dgm:cxn modelId="{94CA22C8-684B-4BB0-BEEF-CEDC06070ED1}" type="presOf" srcId="{CEB7BE1E-0E46-4820-BE76-9AB7DFBB1100}" destId="{327E45D1-55FA-4E03-8EC8-96E93EFA3973}" srcOrd="0" destOrd="0" presId="urn:microsoft.com/office/officeart/2005/8/layout/StepDownProcess"/>
    <dgm:cxn modelId="{1D744247-7BC9-4F78-9D1E-60048F883839}" type="presParOf" srcId="{E8209AEA-2725-4608-8866-0BCD2C23AD31}" destId="{0453BA7E-7B61-4937-9023-036264CE2164}" srcOrd="0" destOrd="0" presId="urn:microsoft.com/office/officeart/2005/8/layout/StepDownProcess"/>
    <dgm:cxn modelId="{442E3F53-18FD-4C33-9A43-41E7921F05B0}" type="presParOf" srcId="{0453BA7E-7B61-4937-9023-036264CE2164}" destId="{BD952378-2320-4A13-9935-EB5DAA51B3CB}" srcOrd="0" destOrd="0" presId="urn:microsoft.com/office/officeart/2005/8/layout/StepDownProcess"/>
    <dgm:cxn modelId="{AD049CBD-EC75-4CED-A507-859234FF90A0}" type="presParOf" srcId="{0453BA7E-7B61-4937-9023-036264CE2164}" destId="{FCA6ECEE-E9B7-41E7-ABF5-7ECA674C68C8}" srcOrd="1" destOrd="0" presId="urn:microsoft.com/office/officeart/2005/8/layout/StepDownProcess"/>
    <dgm:cxn modelId="{7C296417-6B04-457F-8B50-EB93643C5915}" type="presParOf" srcId="{0453BA7E-7B61-4937-9023-036264CE2164}" destId="{F60F73CE-308E-4991-A7D0-3F8F452B72B3}" srcOrd="2" destOrd="0" presId="urn:microsoft.com/office/officeart/2005/8/layout/StepDownProcess"/>
    <dgm:cxn modelId="{5BADF644-D7A1-4C03-910B-B22A1A5025DF}" type="presParOf" srcId="{E8209AEA-2725-4608-8866-0BCD2C23AD31}" destId="{1280AE23-4549-422D-9A17-D18CD6BF5A6A}" srcOrd="1" destOrd="0" presId="urn:microsoft.com/office/officeart/2005/8/layout/StepDownProcess"/>
    <dgm:cxn modelId="{82F79969-CD18-4A07-B995-9D2DD96F548A}" type="presParOf" srcId="{E8209AEA-2725-4608-8866-0BCD2C23AD31}" destId="{3E30A87C-F96D-4EC3-A411-1AB8D01B1C53}" srcOrd="2" destOrd="0" presId="urn:microsoft.com/office/officeart/2005/8/layout/StepDownProcess"/>
    <dgm:cxn modelId="{68E6CFCF-7C53-44EF-A89A-4DE6576FD8C1}" type="presParOf" srcId="{3E30A87C-F96D-4EC3-A411-1AB8D01B1C53}" destId="{3B63DE07-0B25-4CF2-8CDD-AF6D1243E35F}" srcOrd="0" destOrd="0" presId="urn:microsoft.com/office/officeart/2005/8/layout/StepDownProcess"/>
    <dgm:cxn modelId="{4C9AAFD5-CD91-496B-83AF-737C970E6833}" type="presParOf" srcId="{3E30A87C-F96D-4EC3-A411-1AB8D01B1C53}" destId="{4BF3A976-1D41-4A19-AE1F-FE348D824480}" srcOrd="1" destOrd="0" presId="urn:microsoft.com/office/officeart/2005/8/layout/StepDownProcess"/>
    <dgm:cxn modelId="{7C2B9CBB-F8C4-40A2-BFB8-AA9BD6077512}" type="presParOf" srcId="{3E30A87C-F96D-4EC3-A411-1AB8D01B1C53}" destId="{AEAA72D8-C39B-4842-A9AB-728EAC0FA7C7}" srcOrd="2" destOrd="0" presId="urn:microsoft.com/office/officeart/2005/8/layout/StepDownProcess"/>
    <dgm:cxn modelId="{C475B5B6-4D28-401E-85E0-152D1C18B3B2}" type="presParOf" srcId="{E8209AEA-2725-4608-8866-0BCD2C23AD31}" destId="{B2368135-B737-437E-9B5B-9EBD9192D2E9}" srcOrd="3" destOrd="0" presId="urn:microsoft.com/office/officeart/2005/8/layout/StepDownProcess"/>
    <dgm:cxn modelId="{AE44DDEB-9D4E-4C9D-A21A-F223183473E0}" type="presParOf" srcId="{E8209AEA-2725-4608-8866-0BCD2C23AD31}" destId="{EC938F8B-4100-43F7-A7FD-4DAF8DAD46D1}" srcOrd="4" destOrd="0" presId="urn:microsoft.com/office/officeart/2005/8/layout/StepDownProcess"/>
    <dgm:cxn modelId="{953A854A-3D8F-442C-B2F5-C708C4989FBF}" type="presParOf" srcId="{EC938F8B-4100-43F7-A7FD-4DAF8DAD46D1}" destId="{327E45D1-55FA-4E03-8EC8-96E93EFA39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52378-2320-4A13-9935-EB5DAA51B3CB}">
      <dsp:nvSpPr>
        <dsp:cNvPr id="0" name=""/>
        <dsp:cNvSpPr/>
      </dsp:nvSpPr>
      <dsp:spPr>
        <a:xfrm rot="5400000">
          <a:off x="353082" y="994906"/>
          <a:ext cx="899074" cy="10235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6ECEE-E9B7-41E7-ABF5-7ECA674C68C8}">
      <dsp:nvSpPr>
        <dsp:cNvPr id="0" name=""/>
        <dsp:cNvSpPr/>
      </dsp:nvSpPr>
      <dsp:spPr>
        <a:xfrm>
          <a:off x="0" y="0"/>
          <a:ext cx="1339019" cy="8339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 smtClean="0"/>
            <a:t>课前</a:t>
          </a:r>
          <a:endParaRPr lang="zh-CN" altLang="en-US" sz="3300" b="1" kern="1200" dirty="0"/>
        </a:p>
      </dsp:txBody>
      <dsp:txXfrm>
        <a:off x="40719" y="40719"/>
        <a:ext cx="1257581" cy="752550"/>
      </dsp:txXfrm>
    </dsp:sp>
    <dsp:sp modelId="{F60F73CE-308E-4991-A7D0-3F8F452B72B3}">
      <dsp:nvSpPr>
        <dsp:cNvPr id="0" name=""/>
        <dsp:cNvSpPr/>
      </dsp:nvSpPr>
      <dsp:spPr>
        <a:xfrm>
          <a:off x="1649830" y="0"/>
          <a:ext cx="1932108" cy="85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3DE07-0B25-4CF2-8CDD-AF6D1243E35F}">
      <dsp:nvSpPr>
        <dsp:cNvPr id="0" name=""/>
        <dsp:cNvSpPr/>
      </dsp:nvSpPr>
      <dsp:spPr>
        <a:xfrm rot="5400000">
          <a:off x="2105459" y="2216753"/>
          <a:ext cx="899074" cy="10235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3A976-1D41-4A19-AE1F-FE348D824480}">
      <dsp:nvSpPr>
        <dsp:cNvPr id="0" name=""/>
        <dsp:cNvSpPr/>
      </dsp:nvSpPr>
      <dsp:spPr>
        <a:xfrm>
          <a:off x="1535712" y="1082009"/>
          <a:ext cx="1255141" cy="10520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 smtClean="0"/>
            <a:t>课中</a:t>
          </a:r>
          <a:endParaRPr lang="zh-CN" altLang="en-US" sz="3300" b="1" kern="1200" dirty="0"/>
        </a:p>
      </dsp:txBody>
      <dsp:txXfrm>
        <a:off x="1587079" y="1133376"/>
        <a:ext cx="1152407" cy="949334"/>
      </dsp:txXfrm>
    </dsp:sp>
    <dsp:sp modelId="{AEAA72D8-C39B-4842-A9AB-728EAC0FA7C7}">
      <dsp:nvSpPr>
        <dsp:cNvPr id="0" name=""/>
        <dsp:cNvSpPr/>
      </dsp:nvSpPr>
      <dsp:spPr>
        <a:xfrm>
          <a:off x="2998116" y="1204338"/>
          <a:ext cx="5034715" cy="85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E45D1-55FA-4E03-8EC8-96E93EFA3973}">
      <dsp:nvSpPr>
        <dsp:cNvPr id="0" name=""/>
        <dsp:cNvSpPr/>
      </dsp:nvSpPr>
      <dsp:spPr>
        <a:xfrm>
          <a:off x="3157098" y="2308636"/>
          <a:ext cx="1585495" cy="11004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 smtClean="0"/>
            <a:t>课后</a:t>
          </a:r>
          <a:endParaRPr lang="zh-CN" altLang="en-US" sz="3300" b="1" kern="1200" dirty="0"/>
        </a:p>
      </dsp:txBody>
      <dsp:txXfrm>
        <a:off x="3210826" y="2362364"/>
        <a:ext cx="1478039" cy="992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12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3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33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19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7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7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2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261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70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4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5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18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5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28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67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54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36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6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4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B712-70DE-44D8-B24C-3B5566278F72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2924-9FCA-4485-8C63-DAE295493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9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D207-5C81-48F3-9841-E0B45283CBF8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899A-2754-4801-9B82-24480A995C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EEA917-A7A9-4D06-BAF7-D59E5B885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 b="78934"/>
          <a:stretch/>
        </p:blipFill>
        <p:spPr>
          <a:xfrm>
            <a:off x="10061285" y="6224193"/>
            <a:ext cx="2029115" cy="48458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93134" y="93133"/>
            <a:ext cx="11997266" cy="6697134"/>
          </a:xfrm>
          <a:prstGeom prst="rect">
            <a:avLst/>
          </a:prstGeom>
          <a:noFill/>
          <a:ln w="9525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9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1580" y="1206997"/>
            <a:ext cx="5088673" cy="2384049"/>
          </a:xfrm>
        </p:spPr>
        <p:txBody>
          <a:bodyPr>
            <a:noAutofit/>
          </a:bodyPr>
          <a:lstStyle/>
          <a:p>
            <a:r>
              <a:rPr lang="zh-CN" altLang="en-US" sz="4800" b="1" dirty="0" smtClean="0"/>
              <a:t>线上教学工作总结</a:t>
            </a:r>
            <a:endParaRPr lang="en-US" altLang="zh-CN" sz="4800" b="1" dirty="0" smtClean="0"/>
          </a:p>
          <a:p>
            <a:r>
              <a:rPr lang="zh-CN" altLang="en-US" sz="3600" b="1" dirty="0" smtClean="0"/>
              <a:t>                   </a:t>
            </a:r>
            <a:endParaRPr lang="en-US" altLang="zh-CN" sz="3600" b="1" dirty="0" smtClean="0"/>
          </a:p>
          <a:p>
            <a:r>
              <a:rPr lang="en-US" altLang="zh-CN" sz="3600" b="1" dirty="0"/>
              <a:t> </a:t>
            </a:r>
            <a:r>
              <a:rPr lang="en-US" altLang="zh-CN" sz="3600" b="1" dirty="0" smtClean="0"/>
              <a:t>                          </a:t>
            </a:r>
            <a:r>
              <a:rPr lang="zh-CN" altLang="en-US" sz="3600" b="1" dirty="0" smtClean="0"/>
              <a:t>刘素美</a:t>
            </a:r>
            <a:endParaRPr lang="en-US" altLang="zh-CN" sz="3600" b="1" dirty="0" smtClean="0"/>
          </a:p>
          <a:p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751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7118" y="215220"/>
            <a:ext cx="251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、课后：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9" y="697639"/>
            <a:ext cx="5543550" cy="518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61" y="697639"/>
            <a:ext cx="3185424" cy="5665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93" y="446052"/>
            <a:ext cx="3065071" cy="56605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18" y="189219"/>
            <a:ext cx="3092373" cy="59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0706" y="271310"/>
            <a:ext cx="325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五、一点小建议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3715" y="2189544"/>
            <a:ext cx="845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不用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视频直播，学生流量问题，平台卡顿问题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9717" y="3184536"/>
            <a:ext cx="409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、与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学生互动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27" y="1006979"/>
            <a:ext cx="4732062" cy="4519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81" y="951483"/>
            <a:ext cx="4253091" cy="51906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26" y="999457"/>
            <a:ext cx="8330546" cy="5403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53979" y="1433941"/>
            <a:ext cx="9565088" cy="4084194"/>
            <a:chOff x="1644804" y="1103538"/>
            <a:chExt cx="9565088" cy="40841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804" y="2227780"/>
              <a:ext cx="9512324" cy="295995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724" y="1103538"/>
              <a:ext cx="9054168" cy="1175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6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2785" cy="671331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9665" y="462988"/>
            <a:ext cx="738664" cy="54516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未来可期，美好如期而至</a:t>
            </a:r>
            <a:endParaRPr lang="zh-CN" altLang="en-US" sz="3600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5" y="2333262"/>
            <a:ext cx="4258519" cy="42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31504" y="836712"/>
            <a:ext cx="8329612" cy="4437062"/>
            <a:chOff x="1631504" y="836712"/>
            <a:chExt cx="8329612" cy="4437062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631504" y="836712"/>
              <a:ext cx="8329612" cy="4437062"/>
              <a:chOff x="264" y="862"/>
              <a:chExt cx="5247" cy="2795"/>
            </a:xfrm>
          </p:grpSpPr>
          <p:sp>
            <p:nvSpPr>
              <p:cNvPr id="12292" name="Freeform 5"/>
              <p:cNvSpPr>
                <a:spLocks/>
              </p:cNvSpPr>
              <p:nvPr/>
            </p:nvSpPr>
            <p:spPr bwMode="auto">
              <a:xfrm>
                <a:off x="2156" y="1360"/>
                <a:ext cx="815" cy="1946"/>
              </a:xfrm>
              <a:custGeom>
                <a:avLst/>
                <a:gdLst>
                  <a:gd name="T0" fmla="*/ 391 w 1698"/>
                  <a:gd name="T1" fmla="*/ 0 h 2268"/>
                  <a:gd name="T2" fmla="*/ 391 w 1698"/>
                  <a:gd name="T3" fmla="*/ 1670 h 2268"/>
                  <a:gd name="T4" fmla="*/ 0 w 1698"/>
                  <a:gd name="T5" fmla="*/ 1466 h 2268"/>
                  <a:gd name="T6" fmla="*/ 166 w 1698"/>
                  <a:gd name="T7" fmla="*/ 953 h 2268"/>
                  <a:gd name="T8" fmla="*/ 240 w 1698"/>
                  <a:gd name="T9" fmla="*/ 408 h 2268"/>
                  <a:gd name="T10" fmla="*/ 122 w 1698"/>
                  <a:gd name="T11" fmla="*/ 408 h 2268"/>
                  <a:gd name="T12" fmla="*/ 391 w 1698"/>
                  <a:gd name="T13" fmla="*/ 0 h 22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98" h="2268">
                    <a:moveTo>
                      <a:pt x="1698" y="0"/>
                    </a:moveTo>
                    <a:lnTo>
                      <a:pt x="1698" y="2268"/>
                    </a:lnTo>
                    <a:cubicBezTo>
                      <a:pt x="1698" y="2268"/>
                      <a:pt x="179" y="2200"/>
                      <a:pt x="0" y="1991"/>
                    </a:cubicBezTo>
                    <a:cubicBezTo>
                      <a:pt x="217" y="1767"/>
                      <a:pt x="509" y="1520"/>
                      <a:pt x="718" y="1295"/>
                    </a:cubicBezTo>
                    <a:cubicBezTo>
                      <a:pt x="927" y="1070"/>
                      <a:pt x="1071" y="678"/>
                      <a:pt x="1040" y="555"/>
                    </a:cubicBezTo>
                    <a:lnTo>
                      <a:pt x="531" y="555"/>
                    </a:lnTo>
                    <a:lnTo>
                      <a:pt x="169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>
                <a:outerShdw dist="52363" dir="6242175" algn="ctr" rotWithShape="0">
                  <a:srgbClr val="669900"/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3" name="Freeform 6"/>
              <p:cNvSpPr>
                <a:spLocks/>
              </p:cNvSpPr>
              <p:nvPr/>
            </p:nvSpPr>
            <p:spPr bwMode="auto">
              <a:xfrm flipH="1">
                <a:off x="2971" y="1360"/>
                <a:ext cx="862" cy="1946"/>
              </a:xfrm>
              <a:custGeom>
                <a:avLst/>
                <a:gdLst>
                  <a:gd name="T0" fmla="*/ 438 w 1698"/>
                  <a:gd name="T1" fmla="*/ 0 h 2268"/>
                  <a:gd name="T2" fmla="*/ 438 w 1698"/>
                  <a:gd name="T3" fmla="*/ 1670 h 2268"/>
                  <a:gd name="T4" fmla="*/ 0 w 1698"/>
                  <a:gd name="T5" fmla="*/ 1466 h 2268"/>
                  <a:gd name="T6" fmla="*/ 185 w 1698"/>
                  <a:gd name="T7" fmla="*/ 953 h 2268"/>
                  <a:gd name="T8" fmla="*/ 268 w 1698"/>
                  <a:gd name="T9" fmla="*/ 408 h 2268"/>
                  <a:gd name="T10" fmla="*/ 137 w 1698"/>
                  <a:gd name="T11" fmla="*/ 408 h 2268"/>
                  <a:gd name="T12" fmla="*/ 438 w 1698"/>
                  <a:gd name="T13" fmla="*/ 0 h 22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98" h="2268">
                    <a:moveTo>
                      <a:pt x="1698" y="0"/>
                    </a:moveTo>
                    <a:lnTo>
                      <a:pt x="1698" y="2268"/>
                    </a:lnTo>
                    <a:cubicBezTo>
                      <a:pt x="1698" y="2268"/>
                      <a:pt x="179" y="2200"/>
                      <a:pt x="0" y="1991"/>
                    </a:cubicBezTo>
                    <a:cubicBezTo>
                      <a:pt x="217" y="1767"/>
                      <a:pt x="509" y="1520"/>
                      <a:pt x="718" y="1295"/>
                    </a:cubicBezTo>
                    <a:cubicBezTo>
                      <a:pt x="927" y="1070"/>
                      <a:pt x="1071" y="678"/>
                      <a:pt x="1040" y="555"/>
                    </a:cubicBezTo>
                    <a:lnTo>
                      <a:pt x="531" y="555"/>
                    </a:lnTo>
                    <a:lnTo>
                      <a:pt x="169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>
                <a:outerShdw dist="50800" dir="5400000" algn="ctr" rotWithShape="0">
                  <a:srgbClr val="669900"/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4" name="AutoShape 7"/>
              <p:cNvSpPr>
                <a:spLocks noChangeArrowheads="1"/>
              </p:cNvSpPr>
              <p:nvPr/>
            </p:nvSpPr>
            <p:spPr bwMode="auto">
              <a:xfrm flipV="1">
                <a:off x="727" y="1992"/>
                <a:ext cx="4414" cy="1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52" y="11910"/>
                    </a:moveTo>
                    <a:cubicBezTo>
                      <a:pt x="1508" y="11542"/>
                      <a:pt x="1486" y="11171"/>
                      <a:pt x="1486" y="10800"/>
                    </a:cubicBezTo>
                    <a:cubicBezTo>
                      <a:pt x="1486" y="5656"/>
                      <a:pt x="5656" y="1486"/>
                      <a:pt x="10800" y="1486"/>
                    </a:cubicBezTo>
                    <a:cubicBezTo>
                      <a:pt x="15943" y="1486"/>
                      <a:pt x="20114" y="5656"/>
                      <a:pt x="20114" y="10800"/>
                    </a:cubicBezTo>
                    <a:cubicBezTo>
                      <a:pt x="20114" y="11171"/>
                      <a:pt x="20091" y="11542"/>
                      <a:pt x="20047" y="11910"/>
                    </a:cubicBezTo>
                    <a:lnTo>
                      <a:pt x="21522" y="12088"/>
                    </a:lnTo>
                    <a:cubicBezTo>
                      <a:pt x="21574" y="11660"/>
                      <a:pt x="21600" y="11230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230"/>
                      <a:pt x="25" y="11660"/>
                      <a:pt x="77" y="12088"/>
                    </a:cubicBezTo>
                    <a:lnTo>
                      <a:pt x="1552" y="119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99C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5" name="AutoShape 8"/>
              <p:cNvSpPr>
                <a:spLocks noChangeArrowheads="1"/>
              </p:cNvSpPr>
              <p:nvPr/>
            </p:nvSpPr>
            <p:spPr bwMode="auto">
              <a:xfrm flipV="1">
                <a:off x="727" y="2211"/>
                <a:ext cx="4414" cy="1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52" y="11910"/>
                    </a:moveTo>
                    <a:cubicBezTo>
                      <a:pt x="1508" y="11542"/>
                      <a:pt x="1486" y="11171"/>
                      <a:pt x="1486" y="10800"/>
                    </a:cubicBezTo>
                    <a:cubicBezTo>
                      <a:pt x="1486" y="5656"/>
                      <a:pt x="5656" y="1486"/>
                      <a:pt x="10800" y="1486"/>
                    </a:cubicBezTo>
                    <a:cubicBezTo>
                      <a:pt x="15943" y="1486"/>
                      <a:pt x="20114" y="5656"/>
                      <a:pt x="20114" y="10800"/>
                    </a:cubicBezTo>
                    <a:cubicBezTo>
                      <a:pt x="20114" y="11171"/>
                      <a:pt x="20091" y="11542"/>
                      <a:pt x="20047" y="11910"/>
                    </a:cubicBezTo>
                    <a:lnTo>
                      <a:pt x="21522" y="12088"/>
                    </a:lnTo>
                    <a:cubicBezTo>
                      <a:pt x="21574" y="11660"/>
                      <a:pt x="21600" y="11230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230"/>
                      <a:pt x="25" y="11660"/>
                      <a:pt x="77" y="12088"/>
                    </a:cubicBezTo>
                    <a:lnTo>
                      <a:pt x="1552" y="119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0099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12296" name="Oval 9"/>
              <p:cNvSpPr>
                <a:spLocks noChangeArrowheads="1"/>
              </p:cNvSpPr>
              <p:nvPr/>
            </p:nvSpPr>
            <p:spPr bwMode="auto">
              <a:xfrm>
                <a:off x="264" y="2399"/>
                <a:ext cx="1358" cy="589"/>
              </a:xfrm>
              <a:prstGeom prst="ellipse">
                <a:avLst/>
              </a:prstGeom>
              <a:gradFill rotWithShape="0">
                <a:gsLst>
                  <a:gs pos="0">
                    <a:srgbClr val="0099CC"/>
                  </a:gs>
                  <a:gs pos="100000">
                    <a:srgbClr val="4EB8DC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99FF"/>
                </a:extrusionClr>
                <a:contourClr>
                  <a:srgbClr val="0099CC"/>
                </a:contourClr>
              </a:sp3d>
            </p:spPr>
            <p:txBody>
              <a:bodyPr rot="10800000" wrap="none" anchor="ctr">
                <a:flatTx/>
              </a:bodyPr>
              <a:lstStyle/>
              <a:p>
                <a:pPr algn="ctr" eaLnBrk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297" name="Oval 10"/>
              <p:cNvSpPr>
                <a:spLocks noChangeArrowheads="1"/>
              </p:cNvSpPr>
              <p:nvPr/>
            </p:nvSpPr>
            <p:spPr bwMode="auto">
              <a:xfrm>
                <a:off x="4153" y="2399"/>
                <a:ext cx="1358" cy="589"/>
              </a:xfrm>
              <a:prstGeom prst="ellipse">
                <a:avLst/>
              </a:prstGeom>
              <a:gradFill rotWithShape="0">
                <a:gsLst>
                  <a:gs pos="0">
                    <a:srgbClr val="9A45C9"/>
                  </a:gs>
                  <a:gs pos="100000">
                    <a:srgbClr val="B97EDA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4" dir="b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9A45C9"/>
                </a:extrusionClr>
                <a:contourClr>
                  <a:srgbClr val="9A45C9"/>
                </a:contourClr>
              </a:sp3d>
            </p:spPr>
            <p:txBody>
              <a:bodyPr rot="10800000" wrap="none" anchor="ctr">
                <a:flatTx/>
              </a:bodyPr>
              <a:lstStyle/>
              <a:p>
                <a:pPr algn="ctr" eaLnBrk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298" name="Oval 11"/>
              <p:cNvSpPr>
                <a:spLocks noChangeArrowheads="1"/>
              </p:cNvSpPr>
              <p:nvPr/>
            </p:nvSpPr>
            <p:spPr bwMode="auto">
              <a:xfrm>
                <a:off x="2200" y="2948"/>
                <a:ext cx="1633" cy="709"/>
              </a:xfrm>
              <a:prstGeom prst="ellipse">
                <a:avLst/>
              </a:prstGeom>
              <a:gradFill rotWithShape="0">
                <a:gsLst>
                  <a:gs pos="0">
                    <a:srgbClr val="0C4EB0"/>
                  </a:gs>
                  <a:gs pos="100000">
                    <a:srgbClr val="5684C8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Flat4" dir="b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0C4EB0"/>
                </a:extrusionClr>
                <a:contourClr>
                  <a:srgbClr val="0C4EB0"/>
                </a:contourClr>
              </a:sp3d>
            </p:spPr>
            <p:txBody>
              <a:bodyPr rot="10800000" wrap="none" anchor="ctr">
                <a:flatTx/>
              </a:bodyPr>
              <a:lstStyle/>
              <a:p>
                <a:pPr algn="ctr" eaLnBrk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299" name="AutoShape 12"/>
              <p:cNvSpPr>
                <a:spLocks noChangeArrowheads="1"/>
              </p:cNvSpPr>
              <p:nvPr/>
            </p:nvSpPr>
            <p:spPr bwMode="auto">
              <a:xfrm>
                <a:off x="1837" y="862"/>
                <a:ext cx="2359" cy="46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9933"/>
                  </a:gs>
                  <a:gs pos="50000">
                    <a:srgbClr val="FDBA10"/>
                  </a:gs>
                  <a:gs pos="100000">
                    <a:srgbClr val="FF9933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35921" dir="2700000">
                  <a:srgbClr val="663300"/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300" name="AutoShape 13"/>
              <p:cNvSpPr>
                <a:spLocks noChangeArrowheads="1"/>
              </p:cNvSpPr>
              <p:nvPr/>
            </p:nvSpPr>
            <p:spPr bwMode="auto">
              <a:xfrm>
                <a:off x="1884" y="890"/>
                <a:ext cx="2277" cy="3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2D2D2"/>
                  </a:gs>
                  <a:gs pos="50000">
                    <a:srgbClr val="FFFFFF"/>
                  </a:gs>
                  <a:gs pos="100000">
                    <a:srgbClr val="D2D2D2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35921" dir="2700000">
                  <a:srgbClr val="969696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latinLnBrk="1" hangingPunct="1">
                  <a:lnSpc>
                    <a:spcPct val="70000"/>
                  </a:lnSpc>
                </a:pPr>
                <a:r>
                  <a:rPr kumimoji="1" lang="zh-CN" altLang="en-US" sz="4000" b="0" dirty="0" smtClean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线上教学</a:t>
                </a:r>
                <a:endParaRPr kumimoji="1" lang="zh-CN" altLang="en-US" sz="4000" b="0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2301" name="Oval 14"/>
              <p:cNvSpPr>
                <a:spLocks noChangeArrowheads="1"/>
              </p:cNvSpPr>
              <p:nvPr/>
            </p:nvSpPr>
            <p:spPr bwMode="auto">
              <a:xfrm flipV="1">
                <a:off x="2297" y="2988"/>
                <a:ext cx="1470" cy="63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4694DA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1" latinLnBrk="1" hangingPunct="1"/>
                <a:r>
                  <a:rPr kumimoji="1" lang="zh-CN" altLang="en-US" sz="3200" b="0" dirty="0" smtClean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实施</a:t>
                </a:r>
                <a:endParaRPr kumimoji="1" lang="zh-CN" altLang="en-US" sz="3200" b="0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2302" name="Oval 15"/>
              <p:cNvSpPr>
                <a:spLocks noChangeArrowheads="1"/>
              </p:cNvSpPr>
              <p:nvPr/>
            </p:nvSpPr>
            <p:spPr bwMode="auto">
              <a:xfrm flipV="1">
                <a:off x="4215" y="2413"/>
                <a:ext cx="1235" cy="53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9999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1" latinLnBrk="1" hangingPunct="1"/>
                <a:r>
                  <a:rPr kumimoji="1" lang="zh-CN" altLang="en-US" sz="3200" b="0" dirty="0" smtClean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考核</a:t>
                </a:r>
                <a:endParaRPr kumimoji="1" lang="zh-CN" altLang="en-US" sz="3200" b="0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2303" name="Oval 16"/>
              <p:cNvSpPr>
                <a:spLocks noChangeArrowheads="1"/>
              </p:cNvSpPr>
              <p:nvPr/>
            </p:nvSpPr>
            <p:spPr bwMode="auto">
              <a:xfrm flipV="1">
                <a:off x="325" y="2413"/>
                <a:ext cx="1235" cy="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28D8E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eaLnBrk="1" latinLnBrk="1" hangingPunct="1"/>
                <a:r>
                  <a:rPr kumimoji="1" lang="zh-CN" altLang="en-US" sz="3200" b="0" dirty="0" smtClean="0">
                    <a:solidFill>
                      <a:schemeClr val="tx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方法</a:t>
                </a:r>
                <a:endParaRPr kumimoji="1" lang="zh-CN" altLang="en-US" sz="3200" b="0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  <p:sp>
            <p:nvSpPr>
              <p:cNvPr id="12304" name="Rectangle 17"/>
              <p:cNvSpPr>
                <a:spLocks noChangeArrowheads="1"/>
              </p:cNvSpPr>
              <p:nvPr/>
            </p:nvSpPr>
            <p:spPr bwMode="auto">
              <a:xfrm>
                <a:off x="1519" y="1950"/>
                <a:ext cx="2869" cy="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latinLnBrk="1" hangingPunct="1"/>
                <a:endParaRPr kumimoji="1" lang="zh-CN" altLang="en-US" b="0">
                  <a:solidFill>
                    <a:srgbClr val="3366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5235336" y="2907367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zh-CN" altLang="en-US" sz="24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答疑反馈</a:t>
              </a:r>
              <a:endParaRPr kumimoji="1"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2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763" y="250597"/>
            <a:ext cx="3166665" cy="523220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一、方法：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63" y="250597"/>
            <a:ext cx="4751484" cy="3274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28" y="730747"/>
            <a:ext cx="3568799" cy="5589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35" y="3621842"/>
            <a:ext cx="4640539" cy="31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9838" y="347240"/>
            <a:ext cx="20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二、实施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104387385"/>
              </p:ext>
            </p:extLst>
          </p:nvPr>
        </p:nvGraphicFramePr>
        <p:xfrm>
          <a:off x="2037143" y="1504709"/>
          <a:ext cx="8032832" cy="340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3878238" y="1593320"/>
            <a:ext cx="1893045" cy="838950"/>
            <a:chOff x="1745284" y="14355"/>
            <a:chExt cx="1893045" cy="838950"/>
          </a:xfrm>
        </p:grpSpPr>
        <p:sp>
          <p:nvSpPr>
            <p:cNvPr id="14" name="矩形 13"/>
            <p:cNvSpPr/>
            <p:nvPr/>
          </p:nvSpPr>
          <p:spPr>
            <a:xfrm>
              <a:off x="1745284" y="14355"/>
              <a:ext cx="1893045" cy="838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文本框 14"/>
            <p:cNvSpPr txBox="1"/>
            <p:nvPr/>
          </p:nvSpPr>
          <p:spPr>
            <a:xfrm>
              <a:off x="1745284" y="14355"/>
              <a:ext cx="1893045" cy="8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智慧树</a:t>
              </a:r>
              <a:endParaRPr lang="zh-CN" altLang="en-US" sz="2800" b="1" kern="1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01138" y="2789767"/>
            <a:ext cx="4932924" cy="838950"/>
            <a:chOff x="3099907" y="1285842"/>
            <a:chExt cx="4932924" cy="838950"/>
          </a:xfrm>
        </p:grpSpPr>
        <p:sp>
          <p:nvSpPr>
            <p:cNvPr id="17" name="矩形 16"/>
            <p:cNvSpPr/>
            <p:nvPr/>
          </p:nvSpPr>
          <p:spPr>
            <a:xfrm>
              <a:off x="3099907" y="1285842"/>
              <a:ext cx="4932924" cy="838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文本框 17"/>
            <p:cNvSpPr txBox="1"/>
            <p:nvPr/>
          </p:nvSpPr>
          <p:spPr>
            <a:xfrm>
              <a:off x="3099907" y="1285842"/>
              <a:ext cx="4932924" cy="8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腾讯课堂直播 </a:t>
              </a:r>
              <a:r>
                <a:rPr lang="en-US" altLang="zh-CN" sz="2800" b="1" kern="1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+</a:t>
              </a:r>
              <a:r>
                <a:rPr lang="zh-CN" altLang="en-US" sz="2800" b="1" kern="1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雨课堂互动</a:t>
              </a:r>
              <a:endParaRPr lang="zh-CN" altLang="en-US" sz="2800" b="1" kern="1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3084" y="3986214"/>
            <a:ext cx="3040978" cy="838950"/>
            <a:chOff x="4881894" y="2570116"/>
            <a:chExt cx="3040978" cy="838950"/>
          </a:xfrm>
        </p:grpSpPr>
        <p:sp>
          <p:nvSpPr>
            <p:cNvPr id="20" name="矩形 19"/>
            <p:cNvSpPr/>
            <p:nvPr/>
          </p:nvSpPr>
          <p:spPr>
            <a:xfrm>
              <a:off x="4881894" y="2570116"/>
              <a:ext cx="3040978" cy="838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文本框 20"/>
            <p:cNvSpPr txBox="1"/>
            <p:nvPr/>
          </p:nvSpPr>
          <p:spPr>
            <a:xfrm>
              <a:off x="4881894" y="2570116"/>
              <a:ext cx="3040978" cy="8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雨课堂完成作业</a:t>
              </a:r>
              <a:endParaRPr lang="zh-CN" altLang="en-US" sz="2800" b="1" kern="12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22" y="1397107"/>
            <a:ext cx="7509555" cy="48770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4010" y="462987"/>
            <a:ext cx="215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三、评估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1889031"/>
            <a:ext cx="11125200" cy="3514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61640" y="1166275"/>
            <a:ext cx="274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、课前预习评估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88" y="2101641"/>
            <a:ext cx="6524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1" y="905184"/>
            <a:ext cx="6989870" cy="47146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1" y="905184"/>
            <a:ext cx="6703362" cy="46128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8182" y="298173"/>
            <a:ext cx="371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、课中直播学习评估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2" y="759838"/>
            <a:ext cx="3310359" cy="58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8182" y="298173"/>
            <a:ext cx="371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、课后学习效果评估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39" y="759838"/>
            <a:ext cx="3017917" cy="56192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15" y="888254"/>
            <a:ext cx="3065071" cy="56605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48" y="759838"/>
            <a:ext cx="3092373" cy="59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4010" y="462987"/>
            <a:ext cx="262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四、答疑反馈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3726" y="1293596"/>
            <a:ext cx="251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、课前：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63" y="1524428"/>
            <a:ext cx="7411897" cy="4468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65" y="135614"/>
            <a:ext cx="1177965" cy="11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7118" y="215220"/>
            <a:ext cx="251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、课中：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2" y="761764"/>
            <a:ext cx="6177321" cy="3407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26" y="717037"/>
            <a:ext cx="6218132" cy="3391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6" y="2174574"/>
            <a:ext cx="6445793" cy="34827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0" y="2129846"/>
            <a:ext cx="6562788" cy="35722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2861883"/>
            <a:ext cx="6283712" cy="34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114</Words>
  <Application>Microsoft Office PowerPoint</Application>
  <PresentationFormat>宽屏</PresentationFormat>
  <Paragraphs>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等线</vt:lpstr>
      <vt:lpstr>等线 Light</vt:lpstr>
      <vt:lpstr>华文楷体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33</cp:revision>
  <dcterms:created xsi:type="dcterms:W3CDTF">2020-03-10T02:04:22Z</dcterms:created>
  <dcterms:modified xsi:type="dcterms:W3CDTF">2020-03-12T08:57:49Z</dcterms:modified>
</cp:coreProperties>
</file>